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73" r:id="rId6"/>
    <p:sldId id="270" r:id="rId7"/>
    <p:sldId id="271" r:id="rId8"/>
    <p:sldId id="272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1" y="-9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slide" Target="../slides/slide7.xml"/><Relationship Id="rId1" Type="http://schemas.openxmlformats.org/officeDocument/2006/relationships/slide" Target="../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24D95B-B101-451D-8C82-06280B2491D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4F7EB5-EB33-4F29-878E-5804FD697C8B}">
      <dgm:prSet phldrT="[Текст]"/>
      <dgm:spPr/>
      <dgm:t>
        <a:bodyPr/>
        <a:lstStyle/>
        <a:p>
          <a:r>
            <a:rPr lang="ru-RU" dirty="0" smtClean="0"/>
            <a:t>Социально-педагогическое сопровождение несовершеннолетних</a:t>
          </a:r>
          <a:endParaRPr lang="ru-RU" dirty="0"/>
        </a:p>
      </dgm:t>
    </dgm:pt>
    <dgm:pt modelId="{A7A7BD39-0D57-47B7-B440-46B1598DB8C5}" type="parTrans" cxnId="{520AEA8C-87C3-4DB4-A4CF-CBB81EE7277B}">
      <dgm:prSet/>
      <dgm:spPr/>
      <dgm:t>
        <a:bodyPr/>
        <a:lstStyle/>
        <a:p>
          <a:endParaRPr lang="ru-RU"/>
        </a:p>
      </dgm:t>
    </dgm:pt>
    <dgm:pt modelId="{73079CE2-7865-4DBC-9B05-61BBED7F344A}" type="sibTrans" cxnId="{520AEA8C-87C3-4DB4-A4CF-CBB81EE7277B}">
      <dgm:prSet/>
      <dgm:spPr/>
      <dgm:t>
        <a:bodyPr/>
        <a:lstStyle/>
        <a:p>
          <a:endParaRPr lang="ru-RU"/>
        </a:p>
      </dgm:t>
    </dgm:pt>
    <dgm:pt modelId="{090CAB3A-D368-4B3E-93C0-E498EF92061A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  <a:hlinkClick xmlns:r="http://schemas.openxmlformats.org/officeDocument/2006/relationships" r:id="rId1" action="ppaction://hlinksldjump"/>
            </a:rPr>
            <a:t>ОРГАНИЗАЦИОННАЯ РАБОТА</a:t>
          </a:r>
          <a:endParaRPr lang="ru-RU" sz="1600" b="1" dirty="0">
            <a:solidFill>
              <a:schemeClr val="accent2">
                <a:lumMod val="75000"/>
              </a:schemeClr>
            </a:solidFill>
          </a:endParaRPr>
        </a:p>
      </dgm:t>
    </dgm:pt>
    <dgm:pt modelId="{4F034F8D-BF71-40CF-91F3-B207868247E4}" type="parTrans" cxnId="{A6625ED8-B24E-4232-9265-B35B4213D65F}">
      <dgm:prSet/>
      <dgm:spPr/>
      <dgm:t>
        <a:bodyPr/>
        <a:lstStyle/>
        <a:p>
          <a:endParaRPr lang="ru-RU"/>
        </a:p>
      </dgm:t>
    </dgm:pt>
    <dgm:pt modelId="{DA35BB7D-408B-43FA-81AE-A8CCC4A453E0}" type="sibTrans" cxnId="{A6625ED8-B24E-4232-9265-B35B4213D65F}">
      <dgm:prSet/>
      <dgm:spPr/>
      <dgm:t>
        <a:bodyPr/>
        <a:lstStyle/>
        <a:p>
          <a:endParaRPr lang="ru-RU"/>
        </a:p>
      </dgm:t>
    </dgm:pt>
    <dgm:pt modelId="{E3AEE51C-AB86-49F3-81CB-B273E9CB8524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ru-RU" sz="1600" dirty="0" smtClean="0">
              <a:solidFill>
                <a:schemeClr val="accent2">
                  <a:lumMod val="75000"/>
                </a:schemeClr>
              </a:solidFill>
            </a:rPr>
            <a:t>ДИАГНОСТИЧЕСКАЯ РАБОТА</a:t>
          </a:r>
          <a:endParaRPr lang="ru-RU" sz="1600" dirty="0">
            <a:solidFill>
              <a:schemeClr val="accent2">
                <a:lumMod val="75000"/>
              </a:schemeClr>
            </a:solidFill>
          </a:endParaRPr>
        </a:p>
      </dgm:t>
    </dgm:pt>
    <dgm:pt modelId="{023C7971-27F6-4468-951D-0DAA4FA0B4FE}" type="parTrans" cxnId="{F9C670C6-D789-4FD0-A1CF-4CE5BBCDE9CC}">
      <dgm:prSet/>
      <dgm:spPr/>
      <dgm:t>
        <a:bodyPr/>
        <a:lstStyle/>
        <a:p>
          <a:endParaRPr lang="ru-RU"/>
        </a:p>
      </dgm:t>
    </dgm:pt>
    <dgm:pt modelId="{B84834F7-D8EF-4996-A532-2D71B15E772E}" type="sibTrans" cxnId="{F9C670C6-D789-4FD0-A1CF-4CE5BBCDE9CC}">
      <dgm:prSet/>
      <dgm:spPr/>
      <dgm:t>
        <a:bodyPr/>
        <a:lstStyle/>
        <a:p>
          <a:endParaRPr lang="ru-RU"/>
        </a:p>
      </dgm:t>
    </dgm:pt>
    <dgm:pt modelId="{F9BE2ED0-4ECA-4F1E-ABE8-D3CB3A674BB3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ru-RU" sz="1600" dirty="0" smtClean="0">
              <a:hlinkClick xmlns:r="http://schemas.openxmlformats.org/officeDocument/2006/relationships" r:id="rId2" action="ppaction://hlinksldjump"/>
            </a:rPr>
            <a:t>ПРОФИЛАКТИЧЕСКАЯ РАБОТА С ОБУЧАЮЩИМИСЯ</a:t>
          </a:r>
          <a:endParaRPr lang="ru-RU" sz="1600" dirty="0"/>
        </a:p>
      </dgm:t>
    </dgm:pt>
    <dgm:pt modelId="{4764F9AC-393D-4498-AAF2-6685DE12B2B3}" type="parTrans" cxnId="{60F1B6C5-3203-4028-976C-D89E39B4E7A1}">
      <dgm:prSet/>
      <dgm:spPr/>
      <dgm:t>
        <a:bodyPr/>
        <a:lstStyle/>
        <a:p>
          <a:endParaRPr lang="ru-RU"/>
        </a:p>
      </dgm:t>
    </dgm:pt>
    <dgm:pt modelId="{A02D7D6B-59C2-4F5F-A6FA-38684F6B1FE6}" type="sibTrans" cxnId="{60F1B6C5-3203-4028-976C-D89E39B4E7A1}">
      <dgm:prSet/>
      <dgm:spPr/>
      <dgm:t>
        <a:bodyPr/>
        <a:lstStyle/>
        <a:p>
          <a:endParaRPr lang="ru-RU"/>
        </a:p>
      </dgm:t>
    </dgm:pt>
    <dgm:pt modelId="{B52E2399-81E0-4050-A289-DC5EE2F85E10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ru-RU" sz="1600" dirty="0" smtClean="0">
              <a:hlinkClick xmlns:r="http://schemas.openxmlformats.org/officeDocument/2006/relationships" r:id="rId3" action="ppaction://hlinksldjump"/>
            </a:rPr>
            <a:t>ПРОФИЛАКТИЧЕСКАЯ РАБОТА С РОДИТЕЛЯМИ (ЗАКОННЫМИ ПРЕДСТАВИТЕЛЯМИ</a:t>
          </a:r>
          <a:r>
            <a:rPr lang="ru-RU" sz="1600" dirty="0" smtClean="0"/>
            <a:t>)</a:t>
          </a:r>
          <a:endParaRPr lang="ru-RU" sz="1600" dirty="0"/>
        </a:p>
      </dgm:t>
    </dgm:pt>
    <dgm:pt modelId="{1F999AED-E8BE-4296-A770-50D69683199C}" type="parTrans" cxnId="{E5856648-B4DC-4186-9F41-5B747D6BCA06}">
      <dgm:prSet/>
      <dgm:spPr/>
      <dgm:t>
        <a:bodyPr/>
        <a:lstStyle/>
        <a:p>
          <a:endParaRPr lang="ru-RU"/>
        </a:p>
      </dgm:t>
    </dgm:pt>
    <dgm:pt modelId="{F7CE503C-5DA7-4307-9981-1749CE770135}" type="sibTrans" cxnId="{E5856648-B4DC-4186-9F41-5B747D6BCA06}">
      <dgm:prSet/>
      <dgm:spPr/>
      <dgm:t>
        <a:bodyPr/>
        <a:lstStyle/>
        <a:p>
          <a:endParaRPr lang="ru-RU"/>
        </a:p>
      </dgm:t>
    </dgm:pt>
    <dgm:pt modelId="{416A38E5-F96D-4175-8573-98E35C7EB347}" type="pres">
      <dgm:prSet presAssocID="{C324D95B-B101-451D-8C82-06280B2491D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6C6B10C-0401-4D25-86C4-4E5FD20EB4BC}" type="pres">
      <dgm:prSet presAssocID="{2B4F7EB5-EB33-4F29-878E-5804FD697C8B}" presName="hierRoot1" presStyleCnt="0">
        <dgm:presLayoutVars>
          <dgm:hierBranch val="init"/>
        </dgm:presLayoutVars>
      </dgm:prSet>
      <dgm:spPr/>
    </dgm:pt>
    <dgm:pt modelId="{0AC61275-C5AC-43EF-A8FB-E40027FDA44E}" type="pres">
      <dgm:prSet presAssocID="{2B4F7EB5-EB33-4F29-878E-5804FD697C8B}" presName="rootComposite1" presStyleCnt="0"/>
      <dgm:spPr/>
    </dgm:pt>
    <dgm:pt modelId="{91313AB6-5C55-479F-B182-27C92667045E}" type="pres">
      <dgm:prSet presAssocID="{2B4F7EB5-EB33-4F29-878E-5804FD697C8B}" presName="rootText1" presStyleLbl="node0" presStyleIdx="0" presStyleCnt="1" custScaleX="372162" custScaleY="220025" custLinFactNeighborX="-1071" custLinFactNeighborY="-918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713FA5-95F9-40F6-8867-DF0F83575527}" type="pres">
      <dgm:prSet presAssocID="{2B4F7EB5-EB33-4F29-878E-5804FD697C8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0915113-406D-4A13-AE97-1E2FB03A1FA5}" type="pres">
      <dgm:prSet presAssocID="{2B4F7EB5-EB33-4F29-878E-5804FD697C8B}" presName="hierChild2" presStyleCnt="0"/>
      <dgm:spPr/>
    </dgm:pt>
    <dgm:pt modelId="{2A0623CB-EE1C-447E-B989-28DD2701E677}" type="pres">
      <dgm:prSet presAssocID="{4F034F8D-BF71-40CF-91F3-B207868247E4}" presName="Name37" presStyleLbl="parChTrans1D2" presStyleIdx="0" presStyleCnt="4"/>
      <dgm:spPr/>
      <dgm:t>
        <a:bodyPr/>
        <a:lstStyle/>
        <a:p>
          <a:endParaRPr lang="ru-RU"/>
        </a:p>
      </dgm:t>
    </dgm:pt>
    <dgm:pt modelId="{B6C9987B-F024-459D-9FB2-F5BEB3B88C6E}" type="pres">
      <dgm:prSet presAssocID="{090CAB3A-D368-4B3E-93C0-E498EF92061A}" presName="hierRoot2" presStyleCnt="0">
        <dgm:presLayoutVars>
          <dgm:hierBranch val="init"/>
        </dgm:presLayoutVars>
      </dgm:prSet>
      <dgm:spPr/>
    </dgm:pt>
    <dgm:pt modelId="{7F51239D-2BE1-4F25-B145-487DC52CB3A3}" type="pres">
      <dgm:prSet presAssocID="{090CAB3A-D368-4B3E-93C0-E498EF92061A}" presName="rootComposite" presStyleCnt="0"/>
      <dgm:spPr/>
    </dgm:pt>
    <dgm:pt modelId="{ECAEEFB2-6B47-4AB6-A0AE-D5A3FB2C69CE}" type="pres">
      <dgm:prSet presAssocID="{090CAB3A-D368-4B3E-93C0-E498EF92061A}" presName="rootText" presStyleLbl="node2" presStyleIdx="0" presStyleCnt="4" custScaleX="140577" custScaleY="1517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550563-EF72-471B-A473-321C5D2060D3}" type="pres">
      <dgm:prSet presAssocID="{090CAB3A-D368-4B3E-93C0-E498EF92061A}" presName="rootConnector" presStyleLbl="node2" presStyleIdx="0" presStyleCnt="4"/>
      <dgm:spPr/>
      <dgm:t>
        <a:bodyPr/>
        <a:lstStyle/>
        <a:p>
          <a:endParaRPr lang="ru-RU"/>
        </a:p>
      </dgm:t>
    </dgm:pt>
    <dgm:pt modelId="{36429F5A-9A2A-4E30-961F-B9AB734F7CE6}" type="pres">
      <dgm:prSet presAssocID="{090CAB3A-D368-4B3E-93C0-E498EF92061A}" presName="hierChild4" presStyleCnt="0"/>
      <dgm:spPr/>
    </dgm:pt>
    <dgm:pt modelId="{5AD23C7A-F318-4E81-8232-95339E6DE313}" type="pres">
      <dgm:prSet presAssocID="{090CAB3A-D368-4B3E-93C0-E498EF92061A}" presName="hierChild5" presStyleCnt="0"/>
      <dgm:spPr/>
    </dgm:pt>
    <dgm:pt modelId="{8EF62D86-E8DC-4B0A-A125-71474BDCAD75}" type="pres">
      <dgm:prSet presAssocID="{023C7971-27F6-4468-951D-0DAA4FA0B4FE}" presName="Name37" presStyleLbl="parChTrans1D2" presStyleIdx="1" presStyleCnt="4"/>
      <dgm:spPr/>
      <dgm:t>
        <a:bodyPr/>
        <a:lstStyle/>
        <a:p>
          <a:endParaRPr lang="ru-RU"/>
        </a:p>
      </dgm:t>
    </dgm:pt>
    <dgm:pt modelId="{8891A944-A0B2-4C33-AB41-0D49AAEFE249}" type="pres">
      <dgm:prSet presAssocID="{E3AEE51C-AB86-49F3-81CB-B273E9CB8524}" presName="hierRoot2" presStyleCnt="0">
        <dgm:presLayoutVars>
          <dgm:hierBranch val="init"/>
        </dgm:presLayoutVars>
      </dgm:prSet>
      <dgm:spPr/>
    </dgm:pt>
    <dgm:pt modelId="{19BE6FF3-92A6-4D5E-9791-57B3DFF376B3}" type="pres">
      <dgm:prSet presAssocID="{E3AEE51C-AB86-49F3-81CB-B273E9CB8524}" presName="rootComposite" presStyleCnt="0"/>
      <dgm:spPr/>
    </dgm:pt>
    <dgm:pt modelId="{A9E3D70A-0548-46EC-82F0-284FB78CAE96}" type="pres">
      <dgm:prSet presAssocID="{E3AEE51C-AB86-49F3-81CB-B273E9CB8524}" presName="rootText" presStyleLbl="node2" presStyleIdx="1" presStyleCnt="4" custScaleX="153476" custScaleY="1378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717C17-ED39-4961-A2A6-9DB75E69B3E4}" type="pres">
      <dgm:prSet presAssocID="{E3AEE51C-AB86-49F3-81CB-B273E9CB8524}" presName="rootConnector" presStyleLbl="node2" presStyleIdx="1" presStyleCnt="4"/>
      <dgm:spPr/>
      <dgm:t>
        <a:bodyPr/>
        <a:lstStyle/>
        <a:p>
          <a:endParaRPr lang="ru-RU"/>
        </a:p>
      </dgm:t>
    </dgm:pt>
    <dgm:pt modelId="{84040EDB-9AB9-4B72-8195-0EDED065EE7A}" type="pres">
      <dgm:prSet presAssocID="{E3AEE51C-AB86-49F3-81CB-B273E9CB8524}" presName="hierChild4" presStyleCnt="0"/>
      <dgm:spPr/>
    </dgm:pt>
    <dgm:pt modelId="{6477310B-03E8-4627-8A18-2C1979D0416E}" type="pres">
      <dgm:prSet presAssocID="{E3AEE51C-AB86-49F3-81CB-B273E9CB8524}" presName="hierChild5" presStyleCnt="0"/>
      <dgm:spPr/>
    </dgm:pt>
    <dgm:pt modelId="{74A897DE-B71B-45C8-9972-6DA8C7B26A67}" type="pres">
      <dgm:prSet presAssocID="{4764F9AC-393D-4498-AAF2-6685DE12B2B3}" presName="Name37" presStyleLbl="parChTrans1D2" presStyleIdx="2" presStyleCnt="4"/>
      <dgm:spPr/>
      <dgm:t>
        <a:bodyPr/>
        <a:lstStyle/>
        <a:p>
          <a:endParaRPr lang="ru-RU"/>
        </a:p>
      </dgm:t>
    </dgm:pt>
    <dgm:pt modelId="{0C5D1C95-FD6D-4607-934D-2EE84CD799F5}" type="pres">
      <dgm:prSet presAssocID="{F9BE2ED0-4ECA-4F1E-ABE8-D3CB3A674BB3}" presName="hierRoot2" presStyleCnt="0">
        <dgm:presLayoutVars>
          <dgm:hierBranch val="init"/>
        </dgm:presLayoutVars>
      </dgm:prSet>
      <dgm:spPr/>
    </dgm:pt>
    <dgm:pt modelId="{7B97A807-ADE5-424C-B99E-C32E00797EA9}" type="pres">
      <dgm:prSet presAssocID="{F9BE2ED0-4ECA-4F1E-ABE8-D3CB3A674BB3}" presName="rootComposite" presStyleCnt="0"/>
      <dgm:spPr/>
    </dgm:pt>
    <dgm:pt modelId="{E3722899-E711-46BC-B426-1DAD35536BC9}" type="pres">
      <dgm:prSet presAssocID="{F9BE2ED0-4ECA-4F1E-ABE8-D3CB3A674BB3}" presName="rootText" presStyleLbl="node2" presStyleIdx="2" presStyleCnt="4" custScaleX="121903" custScaleY="1576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EA04B8E-5F71-4865-A8FC-F375079AF14B}" type="pres">
      <dgm:prSet presAssocID="{F9BE2ED0-4ECA-4F1E-ABE8-D3CB3A674BB3}" presName="rootConnector" presStyleLbl="node2" presStyleIdx="2" presStyleCnt="4"/>
      <dgm:spPr/>
      <dgm:t>
        <a:bodyPr/>
        <a:lstStyle/>
        <a:p>
          <a:endParaRPr lang="ru-RU"/>
        </a:p>
      </dgm:t>
    </dgm:pt>
    <dgm:pt modelId="{4A2EBECE-3F15-496D-9F51-BD7E9B6F3AE5}" type="pres">
      <dgm:prSet presAssocID="{F9BE2ED0-4ECA-4F1E-ABE8-D3CB3A674BB3}" presName="hierChild4" presStyleCnt="0"/>
      <dgm:spPr/>
    </dgm:pt>
    <dgm:pt modelId="{1E7CBA8C-3C59-4D7B-B063-05D2106EC26E}" type="pres">
      <dgm:prSet presAssocID="{F9BE2ED0-4ECA-4F1E-ABE8-D3CB3A674BB3}" presName="hierChild5" presStyleCnt="0"/>
      <dgm:spPr/>
    </dgm:pt>
    <dgm:pt modelId="{4371578C-B265-4FC9-BB93-F2269554C39F}" type="pres">
      <dgm:prSet presAssocID="{1F999AED-E8BE-4296-A770-50D69683199C}" presName="Name37" presStyleLbl="parChTrans1D2" presStyleIdx="3" presStyleCnt="4"/>
      <dgm:spPr/>
      <dgm:t>
        <a:bodyPr/>
        <a:lstStyle/>
        <a:p>
          <a:endParaRPr lang="ru-RU"/>
        </a:p>
      </dgm:t>
    </dgm:pt>
    <dgm:pt modelId="{051A5281-3FF6-4ADC-A900-86A2525DF848}" type="pres">
      <dgm:prSet presAssocID="{B52E2399-81E0-4050-A289-DC5EE2F85E10}" presName="hierRoot2" presStyleCnt="0">
        <dgm:presLayoutVars>
          <dgm:hierBranch val="init"/>
        </dgm:presLayoutVars>
      </dgm:prSet>
      <dgm:spPr/>
    </dgm:pt>
    <dgm:pt modelId="{6804C871-20C6-439D-9B9B-081C3A4B3B40}" type="pres">
      <dgm:prSet presAssocID="{B52E2399-81E0-4050-A289-DC5EE2F85E10}" presName="rootComposite" presStyleCnt="0"/>
      <dgm:spPr/>
    </dgm:pt>
    <dgm:pt modelId="{AEBB4E78-B734-4E98-BDBA-EE89A2155FEB}" type="pres">
      <dgm:prSet presAssocID="{B52E2399-81E0-4050-A289-DC5EE2F85E10}" presName="rootText" presStyleLbl="node2" presStyleIdx="3" presStyleCnt="4" custScaleX="158016" custScaleY="17583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240B05-1EA7-421D-9D8B-3E2D2C309AA7}" type="pres">
      <dgm:prSet presAssocID="{B52E2399-81E0-4050-A289-DC5EE2F85E10}" presName="rootConnector" presStyleLbl="node2" presStyleIdx="3" presStyleCnt="4"/>
      <dgm:spPr/>
      <dgm:t>
        <a:bodyPr/>
        <a:lstStyle/>
        <a:p>
          <a:endParaRPr lang="ru-RU"/>
        </a:p>
      </dgm:t>
    </dgm:pt>
    <dgm:pt modelId="{AF573899-AD4E-4727-9B07-26868332626A}" type="pres">
      <dgm:prSet presAssocID="{B52E2399-81E0-4050-A289-DC5EE2F85E10}" presName="hierChild4" presStyleCnt="0"/>
      <dgm:spPr/>
    </dgm:pt>
    <dgm:pt modelId="{A2ABF7FE-8D7C-4941-9F3E-95C34B594402}" type="pres">
      <dgm:prSet presAssocID="{B52E2399-81E0-4050-A289-DC5EE2F85E10}" presName="hierChild5" presStyleCnt="0"/>
      <dgm:spPr/>
    </dgm:pt>
    <dgm:pt modelId="{A7CB1643-B3FD-4FD0-A093-0B094466E48D}" type="pres">
      <dgm:prSet presAssocID="{2B4F7EB5-EB33-4F29-878E-5804FD697C8B}" presName="hierChild3" presStyleCnt="0"/>
      <dgm:spPr/>
    </dgm:pt>
  </dgm:ptLst>
  <dgm:cxnLst>
    <dgm:cxn modelId="{4979284D-5399-42FD-8327-C0409EFE003D}" type="presOf" srcId="{090CAB3A-D368-4B3E-93C0-E498EF92061A}" destId="{9B550563-EF72-471B-A473-321C5D2060D3}" srcOrd="1" destOrd="0" presId="urn:microsoft.com/office/officeart/2005/8/layout/orgChart1"/>
    <dgm:cxn modelId="{520AEA8C-87C3-4DB4-A4CF-CBB81EE7277B}" srcId="{C324D95B-B101-451D-8C82-06280B2491D9}" destId="{2B4F7EB5-EB33-4F29-878E-5804FD697C8B}" srcOrd="0" destOrd="0" parTransId="{A7A7BD39-0D57-47B7-B440-46B1598DB8C5}" sibTransId="{73079CE2-7865-4DBC-9B05-61BBED7F344A}"/>
    <dgm:cxn modelId="{D5025760-D693-4119-AFE0-A91D8D646D8D}" type="presOf" srcId="{C324D95B-B101-451D-8C82-06280B2491D9}" destId="{416A38E5-F96D-4175-8573-98E35C7EB347}" srcOrd="0" destOrd="0" presId="urn:microsoft.com/office/officeart/2005/8/layout/orgChart1"/>
    <dgm:cxn modelId="{96C14DD2-B10D-4857-A0D7-35D10C8EDA93}" type="presOf" srcId="{4764F9AC-393D-4498-AAF2-6685DE12B2B3}" destId="{74A897DE-B71B-45C8-9972-6DA8C7B26A67}" srcOrd="0" destOrd="0" presId="urn:microsoft.com/office/officeart/2005/8/layout/orgChart1"/>
    <dgm:cxn modelId="{FEAB8B62-8726-4B0E-BFFA-CBC286EFB82F}" type="presOf" srcId="{E3AEE51C-AB86-49F3-81CB-B273E9CB8524}" destId="{A9E3D70A-0548-46EC-82F0-284FB78CAE96}" srcOrd="0" destOrd="0" presId="urn:microsoft.com/office/officeart/2005/8/layout/orgChart1"/>
    <dgm:cxn modelId="{F9C670C6-D789-4FD0-A1CF-4CE5BBCDE9CC}" srcId="{2B4F7EB5-EB33-4F29-878E-5804FD697C8B}" destId="{E3AEE51C-AB86-49F3-81CB-B273E9CB8524}" srcOrd="1" destOrd="0" parTransId="{023C7971-27F6-4468-951D-0DAA4FA0B4FE}" sibTransId="{B84834F7-D8EF-4996-A532-2D71B15E772E}"/>
    <dgm:cxn modelId="{8863FB08-05DF-4C40-859B-8F32FB2A153F}" type="presOf" srcId="{2B4F7EB5-EB33-4F29-878E-5804FD697C8B}" destId="{91313AB6-5C55-479F-B182-27C92667045E}" srcOrd="0" destOrd="0" presId="urn:microsoft.com/office/officeart/2005/8/layout/orgChart1"/>
    <dgm:cxn modelId="{E5856648-B4DC-4186-9F41-5B747D6BCA06}" srcId="{2B4F7EB5-EB33-4F29-878E-5804FD697C8B}" destId="{B52E2399-81E0-4050-A289-DC5EE2F85E10}" srcOrd="3" destOrd="0" parTransId="{1F999AED-E8BE-4296-A770-50D69683199C}" sibTransId="{F7CE503C-5DA7-4307-9981-1749CE770135}"/>
    <dgm:cxn modelId="{6A51D8BE-07EC-4BB7-ACCA-C0C547010EFF}" type="presOf" srcId="{4F034F8D-BF71-40CF-91F3-B207868247E4}" destId="{2A0623CB-EE1C-447E-B989-28DD2701E677}" srcOrd="0" destOrd="0" presId="urn:microsoft.com/office/officeart/2005/8/layout/orgChart1"/>
    <dgm:cxn modelId="{14C0A3A7-565B-4110-BEAC-94750A048091}" type="presOf" srcId="{F9BE2ED0-4ECA-4F1E-ABE8-D3CB3A674BB3}" destId="{EEA04B8E-5F71-4865-A8FC-F375079AF14B}" srcOrd="1" destOrd="0" presId="urn:microsoft.com/office/officeart/2005/8/layout/orgChart1"/>
    <dgm:cxn modelId="{A78C35E0-6939-43AE-ABDE-9B1C5E3730B5}" type="presOf" srcId="{1F999AED-E8BE-4296-A770-50D69683199C}" destId="{4371578C-B265-4FC9-BB93-F2269554C39F}" srcOrd="0" destOrd="0" presId="urn:microsoft.com/office/officeart/2005/8/layout/orgChart1"/>
    <dgm:cxn modelId="{60F1B6C5-3203-4028-976C-D89E39B4E7A1}" srcId="{2B4F7EB5-EB33-4F29-878E-5804FD697C8B}" destId="{F9BE2ED0-4ECA-4F1E-ABE8-D3CB3A674BB3}" srcOrd="2" destOrd="0" parTransId="{4764F9AC-393D-4498-AAF2-6685DE12B2B3}" sibTransId="{A02D7D6B-59C2-4F5F-A6FA-38684F6B1FE6}"/>
    <dgm:cxn modelId="{719D550D-F28C-457F-9CF8-7449950F0CA2}" type="presOf" srcId="{023C7971-27F6-4468-951D-0DAA4FA0B4FE}" destId="{8EF62D86-E8DC-4B0A-A125-71474BDCAD75}" srcOrd="0" destOrd="0" presId="urn:microsoft.com/office/officeart/2005/8/layout/orgChart1"/>
    <dgm:cxn modelId="{0EF72ECD-F7A8-48B3-B774-4ED5EE7071D8}" type="presOf" srcId="{E3AEE51C-AB86-49F3-81CB-B273E9CB8524}" destId="{19717C17-ED39-4961-A2A6-9DB75E69B3E4}" srcOrd="1" destOrd="0" presId="urn:microsoft.com/office/officeart/2005/8/layout/orgChart1"/>
    <dgm:cxn modelId="{021BCE97-A391-4F91-847E-F6A559EB2B37}" type="presOf" srcId="{F9BE2ED0-4ECA-4F1E-ABE8-D3CB3A674BB3}" destId="{E3722899-E711-46BC-B426-1DAD35536BC9}" srcOrd="0" destOrd="0" presId="urn:microsoft.com/office/officeart/2005/8/layout/orgChart1"/>
    <dgm:cxn modelId="{A6625ED8-B24E-4232-9265-B35B4213D65F}" srcId="{2B4F7EB5-EB33-4F29-878E-5804FD697C8B}" destId="{090CAB3A-D368-4B3E-93C0-E498EF92061A}" srcOrd="0" destOrd="0" parTransId="{4F034F8D-BF71-40CF-91F3-B207868247E4}" sibTransId="{DA35BB7D-408B-43FA-81AE-A8CCC4A453E0}"/>
    <dgm:cxn modelId="{43F9749F-68C6-4CFC-A46F-017872A9BDA4}" type="presOf" srcId="{B52E2399-81E0-4050-A289-DC5EE2F85E10}" destId="{AEBB4E78-B734-4E98-BDBA-EE89A2155FEB}" srcOrd="0" destOrd="0" presId="urn:microsoft.com/office/officeart/2005/8/layout/orgChart1"/>
    <dgm:cxn modelId="{D8F90D41-4FFB-4847-9EBA-B50BD319EEFB}" type="presOf" srcId="{2B4F7EB5-EB33-4F29-878E-5804FD697C8B}" destId="{11713FA5-95F9-40F6-8867-DF0F83575527}" srcOrd="1" destOrd="0" presId="urn:microsoft.com/office/officeart/2005/8/layout/orgChart1"/>
    <dgm:cxn modelId="{C0EE27A4-A605-4E04-9891-C7FFBCCB9EC2}" type="presOf" srcId="{B52E2399-81E0-4050-A289-DC5EE2F85E10}" destId="{83240B05-1EA7-421D-9D8B-3E2D2C309AA7}" srcOrd="1" destOrd="0" presId="urn:microsoft.com/office/officeart/2005/8/layout/orgChart1"/>
    <dgm:cxn modelId="{A09313F5-2683-4E1D-9F23-28FF70999188}" type="presOf" srcId="{090CAB3A-D368-4B3E-93C0-E498EF92061A}" destId="{ECAEEFB2-6B47-4AB6-A0AE-D5A3FB2C69CE}" srcOrd="0" destOrd="0" presId="urn:microsoft.com/office/officeart/2005/8/layout/orgChart1"/>
    <dgm:cxn modelId="{DC14E55F-50D2-4B95-9500-8BBA3BF4A8C5}" type="presParOf" srcId="{416A38E5-F96D-4175-8573-98E35C7EB347}" destId="{06C6B10C-0401-4D25-86C4-4E5FD20EB4BC}" srcOrd="0" destOrd="0" presId="urn:microsoft.com/office/officeart/2005/8/layout/orgChart1"/>
    <dgm:cxn modelId="{8E23AEB9-991F-490E-9F37-7BC9E7B58E16}" type="presParOf" srcId="{06C6B10C-0401-4D25-86C4-4E5FD20EB4BC}" destId="{0AC61275-C5AC-43EF-A8FB-E40027FDA44E}" srcOrd="0" destOrd="0" presId="urn:microsoft.com/office/officeart/2005/8/layout/orgChart1"/>
    <dgm:cxn modelId="{CFC0D410-74A5-4D8E-83B6-5B7F21470550}" type="presParOf" srcId="{0AC61275-C5AC-43EF-A8FB-E40027FDA44E}" destId="{91313AB6-5C55-479F-B182-27C92667045E}" srcOrd="0" destOrd="0" presId="urn:microsoft.com/office/officeart/2005/8/layout/orgChart1"/>
    <dgm:cxn modelId="{3A9E7ECB-D5F6-4D98-B667-DFE873325ADD}" type="presParOf" srcId="{0AC61275-C5AC-43EF-A8FB-E40027FDA44E}" destId="{11713FA5-95F9-40F6-8867-DF0F83575527}" srcOrd="1" destOrd="0" presId="urn:microsoft.com/office/officeart/2005/8/layout/orgChart1"/>
    <dgm:cxn modelId="{EC63E9B8-1FDA-402D-BEAD-8532FCDE11E3}" type="presParOf" srcId="{06C6B10C-0401-4D25-86C4-4E5FD20EB4BC}" destId="{90915113-406D-4A13-AE97-1E2FB03A1FA5}" srcOrd="1" destOrd="0" presId="urn:microsoft.com/office/officeart/2005/8/layout/orgChart1"/>
    <dgm:cxn modelId="{99B3C0B2-C115-4CAB-B470-252A8777DAAB}" type="presParOf" srcId="{90915113-406D-4A13-AE97-1E2FB03A1FA5}" destId="{2A0623CB-EE1C-447E-B989-28DD2701E677}" srcOrd="0" destOrd="0" presId="urn:microsoft.com/office/officeart/2005/8/layout/orgChart1"/>
    <dgm:cxn modelId="{811F01B2-1515-4A41-BC6A-6C1CEE9E07E3}" type="presParOf" srcId="{90915113-406D-4A13-AE97-1E2FB03A1FA5}" destId="{B6C9987B-F024-459D-9FB2-F5BEB3B88C6E}" srcOrd="1" destOrd="0" presId="urn:microsoft.com/office/officeart/2005/8/layout/orgChart1"/>
    <dgm:cxn modelId="{6114530F-1545-475E-8631-50F81FEB7EDF}" type="presParOf" srcId="{B6C9987B-F024-459D-9FB2-F5BEB3B88C6E}" destId="{7F51239D-2BE1-4F25-B145-487DC52CB3A3}" srcOrd="0" destOrd="0" presId="urn:microsoft.com/office/officeart/2005/8/layout/orgChart1"/>
    <dgm:cxn modelId="{3BDBC074-BFA0-4488-B252-7047C9291027}" type="presParOf" srcId="{7F51239D-2BE1-4F25-B145-487DC52CB3A3}" destId="{ECAEEFB2-6B47-4AB6-A0AE-D5A3FB2C69CE}" srcOrd="0" destOrd="0" presId="urn:microsoft.com/office/officeart/2005/8/layout/orgChart1"/>
    <dgm:cxn modelId="{85A4A00A-4584-4494-AA37-7D847E4C1809}" type="presParOf" srcId="{7F51239D-2BE1-4F25-B145-487DC52CB3A3}" destId="{9B550563-EF72-471B-A473-321C5D2060D3}" srcOrd="1" destOrd="0" presId="urn:microsoft.com/office/officeart/2005/8/layout/orgChart1"/>
    <dgm:cxn modelId="{CBFE8984-2349-4E8A-BEC8-B12D41E38D9D}" type="presParOf" srcId="{B6C9987B-F024-459D-9FB2-F5BEB3B88C6E}" destId="{36429F5A-9A2A-4E30-961F-B9AB734F7CE6}" srcOrd="1" destOrd="0" presId="urn:microsoft.com/office/officeart/2005/8/layout/orgChart1"/>
    <dgm:cxn modelId="{3AFF10FB-39F4-49D5-B2B3-E572D148A92E}" type="presParOf" srcId="{B6C9987B-F024-459D-9FB2-F5BEB3B88C6E}" destId="{5AD23C7A-F318-4E81-8232-95339E6DE313}" srcOrd="2" destOrd="0" presId="urn:microsoft.com/office/officeart/2005/8/layout/orgChart1"/>
    <dgm:cxn modelId="{7164029F-24C7-4964-A167-B03608BDE9A6}" type="presParOf" srcId="{90915113-406D-4A13-AE97-1E2FB03A1FA5}" destId="{8EF62D86-E8DC-4B0A-A125-71474BDCAD75}" srcOrd="2" destOrd="0" presId="urn:microsoft.com/office/officeart/2005/8/layout/orgChart1"/>
    <dgm:cxn modelId="{67E615C9-C7A7-42F9-BC45-0898E5C77DB7}" type="presParOf" srcId="{90915113-406D-4A13-AE97-1E2FB03A1FA5}" destId="{8891A944-A0B2-4C33-AB41-0D49AAEFE249}" srcOrd="3" destOrd="0" presId="urn:microsoft.com/office/officeart/2005/8/layout/orgChart1"/>
    <dgm:cxn modelId="{2BA53D76-2C68-4945-9781-4DD978ACA409}" type="presParOf" srcId="{8891A944-A0B2-4C33-AB41-0D49AAEFE249}" destId="{19BE6FF3-92A6-4D5E-9791-57B3DFF376B3}" srcOrd="0" destOrd="0" presId="urn:microsoft.com/office/officeart/2005/8/layout/orgChart1"/>
    <dgm:cxn modelId="{84ADFA12-03A3-4B53-8079-85AE7BFD206E}" type="presParOf" srcId="{19BE6FF3-92A6-4D5E-9791-57B3DFF376B3}" destId="{A9E3D70A-0548-46EC-82F0-284FB78CAE96}" srcOrd="0" destOrd="0" presId="urn:microsoft.com/office/officeart/2005/8/layout/orgChart1"/>
    <dgm:cxn modelId="{DF2052A7-B75D-40DF-91A1-74FCA33BF58B}" type="presParOf" srcId="{19BE6FF3-92A6-4D5E-9791-57B3DFF376B3}" destId="{19717C17-ED39-4961-A2A6-9DB75E69B3E4}" srcOrd="1" destOrd="0" presId="urn:microsoft.com/office/officeart/2005/8/layout/orgChart1"/>
    <dgm:cxn modelId="{26127D8F-AED2-473F-BBEE-28C3142E6A37}" type="presParOf" srcId="{8891A944-A0B2-4C33-AB41-0D49AAEFE249}" destId="{84040EDB-9AB9-4B72-8195-0EDED065EE7A}" srcOrd="1" destOrd="0" presId="urn:microsoft.com/office/officeart/2005/8/layout/orgChart1"/>
    <dgm:cxn modelId="{DB9AD723-EC39-4431-83DF-5CB9298948F4}" type="presParOf" srcId="{8891A944-A0B2-4C33-AB41-0D49AAEFE249}" destId="{6477310B-03E8-4627-8A18-2C1979D0416E}" srcOrd="2" destOrd="0" presId="urn:microsoft.com/office/officeart/2005/8/layout/orgChart1"/>
    <dgm:cxn modelId="{984FD0E7-F3D9-4455-9C24-CE2236A694DC}" type="presParOf" srcId="{90915113-406D-4A13-AE97-1E2FB03A1FA5}" destId="{74A897DE-B71B-45C8-9972-6DA8C7B26A67}" srcOrd="4" destOrd="0" presId="urn:microsoft.com/office/officeart/2005/8/layout/orgChart1"/>
    <dgm:cxn modelId="{50A03BE2-D6DE-4711-9B80-93F5464C8F4A}" type="presParOf" srcId="{90915113-406D-4A13-AE97-1E2FB03A1FA5}" destId="{0C5D1C95-FD6D-4607-934D-2EE84CD799F5}" srcOrd="5" destOrd="0" presId="urn:microsoft.com/office/officeart/2005/8/layout/orgChart1"/>
    <dgm:cxn modelId="{3138D18F-38EB-45DD-BAC8-56A13CA03514}" type="presParOf" srcId="{0C5D1C95-FD6D-4607-934D-2EE84CD799F5}" destId="{7B97A807-ADE5-424C-B99E-C32E00797EA9}" srcOrd="0" destOrd="0" presId="urn:microsoft.com/office/officeart/2005/8/layout/orgChart1"/>
    <dgm:cxn modelId="{7A76700F-6E45-4D30-A401-241011154994}" type="presParOf" srcId="{7B97A807-ADE5-424C-B99E-C32E00797EA9}" destId="{E3722899-E711-46BC-B426-1DAD35536BC9}" srcOrd="0" destOrd="0" presId="urn:microsoft.com/office/officeart/2005/8/layout/orgChart1"/>
    <dgm:cxn modelId="{FA4FB396-9D2B-48C3-B796-B45D0F028455}" type="presParOf" srcId="{7B97A807-ADE5-424C-B99E-C32E00797EA9}" destId="{EEA04B8E-5F71-4865-A8FC-F375079AF14B}" srcOrd="1" destOrd="0" presId="urn:microsoft.com/office/officeart/2005/8/layout/orgChart1"/>
    <dgm:cxn modelId="{1E2A2EAD-B6FB-4BD1-92BE-1E5AC0BB3136}" type="presParOf" srcId="{0C5D1C95-FD6D-4607-934D-2EE84CD799F5}" destId="{4A2EBECE-3F15-496D-9F51-BD7E9B6F3AE5}" srcOrd="1" destOrd="0" presId="urn:microsoft.com/office/officeart/2005/8/layout/orgChart1"/>
    <dgm:cxn modelId="{5EBB25A2-2072-4B3A-94DF-DB4EA49DFF51}" type="presParOf" srcId="{0C5D1C95-FD6D-4607-934D-2EE84CD799F5}" destId="{1E7CBA8C-3C59-4D7B-B063-05D2106EC26E}" srcOrd="2" destOrd="0" presId="urn:microsoft.com/office/officeart/2005/8/layout/orgChart1"/>
    <dgm:cxn modelId="{C49435B5-0F18-48C8-9151-5370BF4C3070}" type="presParOf" srcId="{90915113-406D-4A13-AE97-1E2FB03A1FA5}" destId="{4371578C-B265-4FC9-BB93-F2269554C39F}" srcOrd="6" destOrd="0" presId="urn:microsoft.com/office/officeart/2005/8/layout/orgChart1"/>
    <dgm:cxn modelId="{D678B1AB-5CED-41D1-B0A0-12C45F3258AB}" type="presParOf" srcId="{90915113-406D-4A13-AE97-1E2FB03A1FA5}" destId="{051A5281-3FF6-4ADC-A900-86A2525DF848}" srcOrd="7" destOrd="0" presId="urn:microsoft.com/office/officeart/2005/8/layout/orgChart1"/>
    <dgm:cxn modelId="{EED66014-0B7E-4088-B328-893715B38C08}" type="presParOf" srcId="{051A5281-3FF6-4ADC-A900-86A2525DF848}" destId="{6804C871-20C6-439D-9B9B-081C3A4B3B40}" srcOrd="0" destOrd="0" presId="urn:microsoft.com/office/officeart/2005/8/layout/orgChart1"/>
    <dgm:cxn modelId="{658B685B-1207-4501-95EE-CC71BBDA69F7}" type="presParOf" srcId="{6804C871-20C6-439D-9B9B-081C3A4B3B40}" destId="{AEBB4E78-B734-4E98-BDBA-EE89A2155FEB}" srcOrd="0" destOrd="0" presId="urn:microsoft.com/office/officeart/2005/8/layout/orgChart1"/>
    <dgm:cxn modelId="{CA7E2325-7AC2-4438-942F-138693CDD29A}" type="presParOf" srcId="{6804C871-20C6-439D-9B9B-081C3A4B3B40}" destId="{83240B05-1EA7-421D-9D8B-3E2D2C309AA7}" srcOrd="1" destOrd="0" presId="urn:microsoft.com/office/officeart/2005/8/layout/orgChart1"/>
    <dgm:cxn modelId="{533667EE-8F6F-42F2-8FD2-FE63CA288FDA}" type="presParOf" srcId="{051A5281-3FF6-4ADC-A900-86A2525DF848}" destId="{AF573899-AD4E-4727-9B07-26868332626A}" srcOrd="1" destOrd="0" presId="urn:microsoft.com/office/officeart/2005/8/layout/orgChart1"/>
    <dgm:cxn modelId="{D2594B13-BCF1-4A94-8123-51823C0ECC1F}" type="presParOf" srcId="{051A5281-3FF6-4ADC-A900-86A2525DF848}" destId="{A2ABF7FE-8D7C-4941-9F3E-95C34B594402}" srcOrd="2" destOrd="0" presId="urn:microsoft.com/office/officeart/2005/8/layout/orgChart1"/>
    <dgm:cxn modelId="{31226ACA-1CF0-46B7-AD79-F39161E3DB5D}" type="presParOf" srcId="{06C6B10C-0401-4D25-86C4-4E5FD20EB4BC}" destId="{A7CB1643-B3FD-4FD0-A093-0B094466E48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1578C-B265-4FC9-BB93-F2269554C39F}">
      <dsp:nvSpPr>
        <dsp:cNvPr id="0" name=""/>
        <dsp:cNvSpPr/>
      </dsp:nvSpPr>
      <dsp:spPr>
        <a:xfrm>
          <a:off x="4431300" y="1534539"/>
          <a:ext cx="3355363" cy="746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768"/>
              </a:lnTo>
              <a:lnTo>
                <a:pt x="3355363" y="599768"/>
              </a:lnTo>
              <a:lnTo>
                <a:pt x="3355363" y="74623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897DE-B71B-45C8-9972-6DA8C7B26A67}">
      <dsp:nvSpPr>
        <dsp:cNvPr id="0" name=""/>
        <dsp:cNvSpPr/>
      </dsp:nvSpPr>
      <dsp:spPr>
        <a:xfrm>
          <a:off x="4431300" y="1534539"/>
          <a:ext cx="1110176" cy="746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9768"/>
              </a:lnTo>
              <a:lnTo>
                <a:pt x="1110176" y="599768"/>
              </a:lnTo>
              <a:lnTo>
                <a:pt x="1110176" y="74623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F62D86-E8DC-4B0A-A125-71474BDCAD75}">
      <dsp:nvSpPr>
        <dsp:cNvPr id="0" name=""/>
        <dsp:cNvSpPr/>
      </dsp:nvSpPr>
      <dsp:spPr>
        <a:xfrm>
          <a:off x="3327952" y="1534539"/>
          <a:ext cx="1103348" cy="746231"/>
        </a:xfrm>
        <a:custGeom>
          <a:avLst/>
          <a:gdLst/>
          <a:ahLst/>
          <a:cxnLst/>
          <a:rect l="0" t="0" r="0" b="0"/>
          <a:pathLst>
            <a:path>
              <a:moveTo>
                <a:pt x="1103348" y="0"/>
              </a:moveTo>
              <a:lnTo>
                <a:pt x="1103348" y="599768"/>
              </a:lnTo>
              <a:lnTo>
                <a:pt x="0" y="599768"/>
              </a:lnTo>
              <a:lnTo>
                <a:pt x="0" y="74623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0623CB-EE1C-447E-B989-28DD2701E677}">
      <dsp:nvSpPr>
        <dsp:cNvPr id="0" name=""/>
        <dsp:cNvSpPr/>
      </dsp:nvSpPr>
      <dsp:spPr>
        <a:xfrm>
          <a:off x="984188" y="1534539"/>
          <a:ext cx="3447112" cy="746231"/>
        </a:xfrm>
        <a:custGeom>
          <a:avLst/>
          <a:gdLst/>
          <a:ahLst/>
          <a:cxnLst/>
          <a:rect l="0" t="0" r="0" b="0"/>
          <a:pathLst>
            <a:path>
              <a:moveTo>
                <a:pt x="3447112" y="0"/>
              </a:moveTo>
              <a:lnTo>
                <a:pt x="3447112" y="599768"/>
              </a:lnTo>
              <a:lnTo>
                <a:pt x="0" y="599768"/>
              </a:lnTo>
              <a:lnTo>
                <a:pt x="0" y="74623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313AB6-5C55-479F-B182-27C92667045E}">
      <dsp:nvSpPr>
        <dsp:cNvPr id="0" name=""/>
        <dsp:cNvSpPr/>
      </dsp:nvSpPr>
      <dsp:spPr>
        <a:xfrm>
          <a:off x="1835698" y="0"/>
          <a:ext cx="5191204" cy="15345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Социально-педагогическое сопровождение несовершеннолетних</a:t>
          </a:r>
          <a:endParaRPr lang="ru-RU" sz="3200" kern="1200" dirty="0"/>
        </a:p>
      </dsp:txBody>
      <dsp:txXfrm>
        <a:off x="1835698" y="0"/>
        <a:ext cx="5191204" cy="1534539"/>
      </dsp:txXfrm>
    </dsp:sp>
    <dsp:sp modelId="{ECAEEFB2-6B47-4AB6-A0AE-D5A3FB2C69CE}">
      <dsp:nvSpPr>
        <dsp:cNvPr id="0" name=""/>
        <dsp:cNvSpPr/>
      </dsp:nvSpPr>
      <dsp:spPr>
        <a:xfrm>
          <a:off x="3750" y="2280770"/>
          <a:ext cx="1960876" cy="1058398"/>
        </a:xfrm>
        <a:prstGeom prst="rect">
          <a:avLst/>
        </a:prstGeom>
        <a:solidFill>
          <a:schemeClr val="bg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75000"/>
                </a:schemeClr>
              </a:solidFill>
              <a:hlinkClick xmlns:r="http://schemas.openxmlformats.org/officeDocument/2006/relationships" r:id="" action="ppaction://hlinksldjump"/>
            </a:rPr>
            <a:t>ОРГАНИЗАЦИОННАЯ РАБОТА</a:t>
          </a:r>
          <a:endParaRPr lang="ru-RU" sz="1600" b="1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3750" y="2280770"/>
        <a:ext cx="1960876" cy="1058398"/>
      </dsp:txXfrm>
    </dsp:sp>
    <dsp:sp modelId="{A9E3D70A-0548-46EC-82F0-284FB78CAE96}">
      <dsp:nvSpPr>
        <dsp:cNvPr id="0" name=""/>
        <dsp:cNvSpPr/>
      </dsp:nvSpPr>
      <dsp:spPr>
        <a:xfrm>
          <a:off x="2257551" y="2280770"/>
          <a:ext cx="2140802" cy="961754"/>
        </a:xfrm>
        <a:prstGeom prst="rect">
          <a:avLst/>
        </a:prstGeom>
        <a:solidFill>
          <a:schemeClr val="bg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accent2">
                  <a:lumMod val="75000"/>
                </a:schemeClr>
              </a:solidFill>
            </a:rPr>
            <a:t>ДИАГНОСТИЧЕСКАЯ РАБОТА</a:t>
          </a:r>
          <a:endParaRPr lang="ru-RU" sz="16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2257551" y="2280770"/>
        <a:ext cx="2140802" cy="961754"/>
      </dsp:txXfrm>
    </dsp:sp>
    <dsp:sp modelId="{E3722899-E711-46BC-B426-1DAD35536BC9}">
      <dsp:nvSpPr>
        <dsp:cNvPr id="0" name=""/>
        <dsp:cNvSpPr/>
      </dsp:nvSpPr>
      <dsp:spPr>
        <a:xfrm>
          <a:off x="4691278" y="2280770"/>
          <a:ext cx="1700397" cy="1099693"/>
        </a:xfrm>
        <a:prstGeom prst="rect">
          <a:avLst/>
        </a:prstGeom>
        <a:solidFill>
          <a:schemeClr val="bg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hlinkClick xmlns:r="http://schemas.openxmlformats.org/officeDocument/2006/relationships" r:id="" action="ppaction://hlinksldjump"/>
            </a:rPr>
            <a:t>ПРОФИЛАКТИЧЕСКАЯ РАБОТА С ОБУЧАЮЩИМИСЯ</a:t>
          </a:r>
          <a:endParaRPr lang="ru-RU" sz="1600" kern="1200" dirty="0"/>
        </a:p>
      </dsp:txBody>
      <dsp:txXfrm>
        <a:off x="4691278" y="2280770"/>
        <a:ext cx="1700397" cy="1099693"/>
      </dsp:txXfrm>
    </dsp:sp>
    <dsp:sp modelId="{AEBB4E78-B734-4E98-BDBA-EE89A2155FEB}">
      <dsp:nvSpPr>
        <dsp:cNvPr id="0" name=""/>
        <dsp:cNvSpPr/>
      </dsp:nvSpPr>
      <dsp:spPr>
        <a:xfrm>
          <a:off x="6684599" y="2280770"/>
          <a:ext cx="2204129" cy="1226362"/>
        </a:xfrm>
        <a:prstGeom prst="rect">
          <a:avLst/>
        </a:prstGeom>
        <a:solidFill>
          <a:schemeClr val="bg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hlinkClick xmlns:r="http://schemas.openxmlformats.org/officeDocument/2006/relationships" r:id="" action="ppaction://hlinksldjump"/>
            </a:rPr>
            <a:t>ПРОФИЛАКТИЧЕСКАЯ РАБОТА С РОДИТЕЛЯМИ (ЗАКОННЫМИ ПРЕДСТАВИТЕЛЯМИ</a:t>
          </a:r>
          <a:r>
            <a:rPr lang="ru-RU" sz="1600" kern="1200" dirty="0" smtClean="0"/>
            <a:t>)</a:t>
          </a:r>
          <a:endParaRPr lang="ru-RU" sz="1600" kern="1200" dirty="0"/>
        </a:p>
      </dsp:txBody>
      <dsp:txXfrm>
        <a:off x="6684599" y="2280770"/>
        <a:ext cx="2204129" cy="1226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72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232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7197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9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2957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454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500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02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23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2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82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58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14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36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17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85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14.11.19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54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54968" y="233061"/>
            <a:ext cx="8834063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2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kern="0" dirty="0" smtClean="0">
                <a:latin typeface="Dutch801 XBd BT" pitchFamily="18" charset="0"/>
              </a:rPr>
              <a:t>Муниципальное бюджетное общеобразовательное учреждение </a:t>
            </a:r>
          </a:p>
          <a:p>
            <a:pPr marL="0" marR="0" lvl="2" indent="0" algn="ctr" defTabSz="91440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kern="0" dirty="0" smtClean="0">
                <a:latin typeface="Dutch801 XBd BT" pitchFamily="18" charset="0"/>
              </a:rPr>
              <a:t>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Dutch801 XBd BT" pitchFamily="18" charset="0"/>
              </a:rPr>
              <a:t> «Средняя общеобразовательная школа №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Dutch801 XBd BT" pitchFamily="18" charset="0"/>
              </a:rPr>
              <a:t>6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Dutch801 XBd BT" pitchFamily="18" charset="0"/>
              </a:rPr>
              <a:t>»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Dutch801 XBd BT" pitchFamily="18" charset="0"/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71475" y="1556792"/>
            <a:ext cx="5192614" cy="388843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b="1" dirty="0"/>
              <a:t>Адрес: </a:t>
            </a:r>
            <a:r>
              <a:rPr lang="ru-RU" dirty="0" smtClean="0"/>
              <a:t>188800, Россия,  г. Выборг, Ленинградская </a:t>
            </a:r>
            <a:r>
              <a:rPr lang="ru-RU" dirty="0" err="1" smtClean="0"/>
              <a:t>обл</a:t>
            </a:r>
            <a:r>
              <a:rPr lang="ru-RU" dirty="0" smtClean="0"/>
              <a:t>, ул. Первомайская, д.12</a:t>
            </a:r>
            <a:br>
              <a:rPr lang="ru-RU" dirty="0" smtClean="0"/>
            </a:br>
            <a:r>
              <a:rPr lang="ru-RU" dirty="0" smtClean="0"/>
              <a:t>Телефон: (8-81378)21860</a:t>
            </a:r>
            <a:br>
              <a:rPr lang="ru-RU" dirty="0" smtClean="0"/>
            </a:br>
            <a:r>
              <a:rPr lang="ru-RU" dirty="0" smtClean="0"/>
              <a:t>Факс: (881378) 26951</a:t>
            </a:r>
          </a:p>
          <a:p>
            <a:r>
              <a:rPr lang="ru-RU" dirty="0" smtClean="0"/>
              <a:t>Электронная почта: sch6@vbg.lokos.net  </a:t>
            </a:r>
          </a:p>
          <a:p>
            <a:r>
              <a:rPr lang="ru-RU" b="1" dirty="0" smtClean="0"/>
              <a:t>Сайт : </a:t>
            </a:r>
            <a:r>
              <a:rPr lang="ru-RU" dirty="0" smtClean="0"/>
              <a:t> </a:t>
            </a:r>
            <a:r>
              <a:rPr lang="en-US" b="1" dirty="0" smtClean="0"/>
              <a:t> http://sch6vbg.edusite.ru/</a:t>
            </a:r>
            <a:endParaRPr lang="ru-RU" dirty="0" smtClean="0"/>
          </a:p>
          <a:p>
            <a:r>
              <a:rPr lang="ru-RU" b="1" i="1" u="sng" dirty="0" smtClean="0"/>
              <a:t>а также образовательная деятельность ведется по адресу:</a:t>
            </a:r>
            <a:endParaRPr lang="ru-RU" dirty="0" smtClean="0"/>
          </a:p>
          <a:p>
            <a:r>
              <a:rPr lang="ru-RU" dirty="0" smtClean="0"/>
              <a:t>188800, Россия, г. Выборг,</a:t>
            </a:r>
            <a:r>
              <a:rPr lang="ru-RU" u="sng" dirty="0" smtClean="0"/>
              <a:t> </a:t>
            </a:r>
          </a:p>
          <a:p>
            <a:r>
              <a:rPr lang="ru-RU" dirty="0" smtClean="0"/>
              <a:t>Ленинградская </a:t>
            </a:r>
            <a:r>
              <a:rPr lang="ru-RU" dirty="0" err="1" smtClean="0"/>
              <a:t>обл</a:t>
            </a:r>
            <a:r>
              <a:rPr lang="ru-RU" dirty="0" smtClean="0"/>
              <a:t>,</a:t>
            </a:r>
          </a:p>
          <a:p>
            <a:r>
              <a:rPr lang="ru-RU" dirty="0" smtClean="0"/>
              <a:t> ул. Школьная, д. 8</a:t>
            </a:r>
          </a:p>
          <a:p>
            <a:r>
              <a:rPr lang="ru-RU" b="1" dirty="0" smtClean="0"/>
              <a:t> 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545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13333"/>
            <a:ext cx="8134672" cy="240369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СОВЕРШЕНСТВОВАНИЕ СИСТЕМЫ ПО ПРОФИЛАКТИКЕ ПРАВОНАРУШЕНИЙ СРЕДИ ОБУЧАЮЩИХСЯ ШКОЛЫ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08610" y="4365104"/>
            <a:ext cx="396935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Управленческий проект  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МБОУ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СОШ №6</a:t>
            </a:r>
            <a:b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на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 2019-2020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учебный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7626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ЦЕЛЬ: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70001"/>
            <a:ext cx="6347714" cy="1078880"/>
          </a:xfrm>
        </p:spPr>
        <p:txBody>
          <a:bodyPr/>
          <a:lstStyle/>
          <a:p>
            <a:r>
              <a:rPr lang="ru-RU" dirty="0" smtClean="0"/>
              <a:t>Создание условий для совершенствования существующей системы профилактики правонарушений несовершеннолетних.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2955" y="2626186"/>
            <a:ext cx="6347713" cy="76619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АКТУАЛЬНОСТЬ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54569" y="3284984"/>
            <a:ext cx="6347714" cy="2465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Большую часть времени дети проводят в школе, поэтому на учителей возложена огромная ответственность за воспитание личности с социально-активной позицией, умение сказать «нет» негативным проявлениям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509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ЗАДАЧИ: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309634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dirty="0" smtClean="0"/>
              <a:t>1. Формировать </a:t>
            </a:r>
            <a:r>
              <a:rPr lang="ru-RU" dirty="0"/>
              <a:t>у обучающихся знания и </a:t>
            </a:r>
            <a:r>
              <a:rPr lang="ru-RU" dirty="0" smtClean="0"/>
              <a:t>систему  представлений </a:t>
            </a:r>
            <a:r>
              <a:rPr lang="ru-RU" dirty="0"/>
              <a:t>о правовом </a:t>
            </a:r>
            <a:r>
              <a:rPr lang="ru-RU" dirty="0" smtClean="0"/>
              <a:t> устройстве   </a:t>
            </a:r>
            <a:r>
              <a:rPr lang="ru-RU" dirty="0"/>
              <a:t>общества.</a:t>
            </a:r>
          </a:p>
          <a:p>
            <a:pPr marL="0" indent="0">
              <a:buNone/>
            </a:pPr>
            <a:r>
              <a:rPr lang="ru-RU" dirty="0" smtClean="0"/>
              <a:t>2. Провести диагностику по выявлению эмоционального, поведенческого личностного характера у несовершеннолетних. </a:t>
            </a:r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/>
              <a:t>Выявлять несовершеннолетних, находящихся </a:t>
            </a:r>
            <a:r>
              <a:rPr lang="ru-RU" dirty="0" smtClean="0"/>
              <a:t>в  социально-опасном </a:t>
            </a:r>
            <a:r>
              <a:rPr lang="ru-RU" dirty="0"/>
              <a:t>положении.</a:t>
            </a:r>
          </a:p>
          <a:p>
            <a:pPr marL="0" indent="0">
              <a:buNone/>
            </a:pPr>
            <a:r>
              <a:rPr lang="ru-RU" dirty="0" smtClean="0"/>
              <a:t>4. Воспитывать </a:t>
            </a:r>
            <a:r>
              <a:rPr lang="ru-RU" dirty="0"/>
              <a:t>потребность в здоровом образе жизни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615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РЕАЛИЗАЦИЯ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573899"/>
              </p:ext>
            </p:extLst>
          </p:nvPr>
        </p:nvGraphicFramePr>
        <p:xfrm>
          <a:off x="0" y="1556792"/>
          <a:ext cx="889248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184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7562801" cy="72008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Организационные мероприятия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292946"/>
              </p:ext>
            </p:extLst>
          </p:nvPr>
        </p:nvGraphicFramePr>
        <p:xfrm>
          <a:off x="251520" y="908721"/>
          <a:ext cx="8352927" cy="511562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05481">
                  <a:extLst>
                    <a:ext uri="{9D8B030D-6E8A-4147-A177-3AD203B41FA5}">
                      <a16:colId xmlns:a16="http://schemas.microsoft.com/office/drawing/2014/main" xmlns="" val="3457510879"/>
                    </a:ext>
                  </a:extLst>
                </a:gridCol>
                <a:gridCol w="7947446">
                  <a:extLst>
                    <a:ext uri="{9D8B030D-6E8A-4147-A177-3AD203B41FA5}">
                      <a16:colId xmlns:a16="http://schemas.microsoft.com/office/drawing/2014/main" xmlns="" val="4083635341"/>
                    </a:ext>
                  </a:extLst>
                </a:gridCol>
              </a:tblGrid>
              <a:tr h="2160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2382296127"/>
                  </a:ext>
                </a:extLst>
              </a:tr>
              <a:tr h="2577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5" dirty="0" smtClean="0">
                          <a:effectLst/>
                        </a:rPr>
                        <a:t>Изучение и систематизация социальной структуры семей уч-ся школы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2972208482"/>
                  </a:ext>
                </a:extLst>
              </a:tr>
              <a:tr h="3636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5" dirty="0" smtClean="0">
                          <a:effectLst/>
                        </a:rPr>
                        <a:t>Выявление </a:t>
                      </a:r>
                      <a:r>
                        <a:rPr lang="ru-RU" sz="1600" spc="-5" dirty="0">
                          <a:effectLst/>
                        </a:rPr>
                        <a:t>детей «группы риска», детей с </a:t>
                      </a:r>
                      <a:r>
                        <a:rPr lang="ru-RU" sz="1600" spc="-5" dirty="0" err="1">
                          <a:effectLst/>
                        </a:rPr>
                        <a:t>де</a:t>
                      </a:r>
                      <a:r>
                        <a:rPr lang="ru-RU" sz="1600" dirty="0" err="1">
                          <a:effectLst/>
                        </a:rPr>
                        <a:t>виантным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smtClean="0">
                          <a:effectLst/>
                        </a:rPr>
                        <a:t>поведением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2174426149"/>
                  </a:ext>
                </a:extLst>
              </a:tr>
              <a:tr h="2666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3</a:t>
                      </a:r>
                      <a:endParaRPr lang="ru-RU" sz="1400" dirty="0">
                        <a:effectLst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Организация заполнения в классах </a:t>
                      </a:r>
                      <a:r>
                        <a:rPr lang="ru-RU" sz="1600" spc="-80" dirty="0">
                          <a:effectLst/>
                        </a:rPr>
                        <a:t>социальных </a:t>
                      </a:r>
                      <a:r>
                        <a:rPr lang="ru-RU" sz="1600" spc="-80" dirty="0" smtClean="0">
                          <a:effectLst/>
                        </a:rPr>
                        <a:t>паспортов</a:t>
                      </a:r>
                      <a:endParaRPr lang="ru-RU" sz="1600" dirty="0">
                        <a:effectLst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955279957"/>
                  </a:ext>
                </a:extLst>
              </a:tr>
              <a:tr h="3141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</a:t>
                      </a:r>
                      <a:endParaRPr lang="ru-RU" sz="1400" dirty="0">
                        <a:effectLst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Составление банка данных и социального </a:t>
                      </a:r>
                      <a:r>
                        <a:rPr lang="ru-RU" sz="1600" spc="-80" dirty="0">
                          <a:effectLst/>
                        </a:rPr>
                        <a:t>паспорта школы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342101885"/>
                  </a:ext>
                </a:extLst>
              </a:tr>
              <a:tr h="6154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Планирование и корректировка мероприятий по </a:t>
                      </a:r>
                      <a:r>
                        <a:rPr lang="ru-RU" sz="1600" spc="-70" dirty="0">
                          <a:effectLst/>
                        </a:rPr>
                        <a:t>профилактике правонарушений уч-ся </a:t>
                      </a:r>
                      <a:r>
                        <a:rPr lang="ru-RU" sz="1600" spc="-85" dirty="0">
                          <a:effectLst/>
                        </a:rPr>
                        <a:t>школы совместно с КДН и ОДН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2448384724"/>
                  </a:ext>
                </a:extLst>
              </a:tr>
              <a:tr h="410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Анкетирование </a:t>
                      </a:r>
                      <a:r>
                        <a:rPr lang="ru-RU" sz="1600" spc="-75" dirty="0" smtClean="0">
                          <a:effectLst/>
                        </a:rPr>
                        <a:t>учащихся </a:t>
                      </a:r>
                      <a:r>
                        <a:rPr lang="ru-RU" sz="1600" spc="-75" dirty="0">
                          <a:effectLst/>
                        </a:rPr>
                        <a:t>с целью выявления </a:t>
                      </a:r>
                      <a:r>
                        <a:rPr lang="ru-RU" sz="1600" spc="-80" dirty="0">
                          <a:effectLst/>
                        </a:rPr>
                        <a:t>склонности к </a:t>
                      </a:r>
                      <a:r>
                        <a:rPr lang="ru-RU" sz="1600" spc="-80" dirty="0" smtClean="0">
                          <a:effectLst/>
                        </a:rPr>
                        <a:t>правонарушениям</a:t>
                      </a:r>
                      <a:endParaRPr lang="ru-RU" sz="1600" dirty="0">
                        <a:effectLst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269167578"/>
                  </a:ext>
                </a:extLst>
              </a:tr>
              <a:tr h="3895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Вовлечение «трудных» </a:t>
                      </a:r>
                      <a:r>
                        <a:rPr lang="ru-RU" sz="1600" spc="-75" dirty="0" smtClean="0">
                          <a:effectLst/>
                        </a:rPr>
                        <a:t>учащихся </a:t>
                      </a:r>
                      <a:r>
                        <a:rPr lang="ru-RU" sz="1600" spc="-75" dirty="0">
                          <a:effectLst/>
                        </a:rPr>
                        <a:t>в работу </a:t>
                      </a:r>
                      <a:r>
                        <a:rPr lang="ru-RU" sz="1600" spc="-80" dirty="0" smtClean="0">
                          <a:effectLst/>
                        </a:rPr>
                        <a:t>объединений дополнительного образования.</a:t>
                      </a:r>
                      <a:endParaRPr lang="ru-RU" sz="1600" dirty="0">
                        <a:effectLst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1778286772"/>
                  </a:ext>
                </a:extLst>
              </a:tr>
              <a:tr h="7747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0" dirty="0">
                          <a:effectLst/>
                        </a:rPr>
                        <a:t>Своевременное принятие мер по поступившим сигналам о правонарушениях </a:t>
                      </a:r>
                      <a:r>
                        <a:rPr lang="ru-RU" sz="1600" spc="-90" dirty="0">
                          <a:effectLst/>
                        </a:rPr>
                        <a:t>учащихся: 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0" dirty="0">
                          <a:effectLst/>
                        </a:rPr>
                        <a:t>а) индивидуальные беседы; 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0" dirty="0">
                          <a:effectLst/>
                        </a:rPr>
                        <a:t>б) посещение семьи;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546350091"/>
                  </a:ext>
                </a:extLst>
              </a:tr>
              <a:tr h="3152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11</a:t>
                      </a:r>
                      <a:endParaRPr lang="ru-RU" sz="1400" dirty="0">
                        <a:effectLst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5" dirty="0">
                          <a:effectLst/>
                        </a:rPr>
                        <a:t>Сверка документации школы и ОДН района </a:t>
                      </a:r>
                      <a:r>
                        <a:rPr lang="ru-RU" sz="1600" spc="-75" dirty="0">
                          <a:effectLst/>
                        </a:rPr>
                        <a:t>по уч-ся, стоящим на учете в ОДН.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4121798598"/>
                  </a:ext>
                </a:extLst>
              </a:tr>
              <a:tr h="4441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Диагностика учащихся по выявлению их склонностей к вредным привычкам.</a:t>
                      </a: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1949956883"/>
                  </a:ext>
                </a:extLst>
              </a:tr>
              <a:tr h="4441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476" marR="19476" marT="0" marB="0"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Проведение акций «За здоровый образ жизни» (по отдельному плану)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action="ppaction://hlinksldjump"/>
                        </a:rPr>
                        <a:t>Назад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476" marR="19476" marT="0" marB="0"/>
                </a:tc>
                <a:extLst>
                  <a:ext uri="{0D108BD9-81ED-4DB2-BD59-A6C34878D82A}">
                    <a16:rowId xmlns:a16="http://schemas.microsoft.com/office/drawing/2014/main" xmlns="" val="3578690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29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6347713" cy="5871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Работа с учащимися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863061"/>
              </p:ext>
            </p:extLst>
          </p:nvPr>
        </p:nvGraphicFramePr>
        <p:xfrm>
          <a:off x="179512" y="755457"/>
          <a:ext cx="8424936" cy="602577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99221">
                  <a:extLst>
                    <a:ext uri="{9D8B030D-6E8A-4147-A177-3AD203B41FA5}">
                      <a16:colId xmlns:a16="http://schemas.microsoft.com/office/drawing/2014/main" xmlns="" val="2556398243"/>
                    </a:ext>
                  </a:extLst>
                </a:gridCol>
                <a:gridCol w="8025715">
                  <a:extLst>
                    <a:ext uri="{9D8B030D-6E8A-4147-A177-3AD203B41FA5}">
                      <a16:colId xmlns:a16="http://schemas.microsoft.com/office/drawing/2014/main" xmlns="" val="3059821752"/>
                    </a:ext>
                  </a:extLst>
                </a:gridCol>
              </a:tblGrid>
              <a:tr h="5521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Оказание учащимся информационно - </a:t>
                      </a:r>
                      <a:r>
                        <a:rPr lang="ru-RU" sz="1600" b="0" spc="-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правовой помощи, защита их интересов: 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а) работа лектория правовых знаний (по отд. плану); 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21905" marR="2190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9869579"/>
                  </a:ext>
                </a:extLst>
              </a:tr>
              <a:tr h="2076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Оказание помощи вновь прибывшим </a:t>
                      </a: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учащимся в адаптации в новом классном </a:t>
                      </a:r>
                      <a:r>
                        <a:rPr lang="ru-RU" sz="1600" b="0" spc="-8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коллективе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21905" marR="2190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2965598"/>
                  </a:ext>
                </a:extLst>
              </a:tr>
              <a:tr h="3399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Оказание помощи учащимся в прохождении </a:t>
                      </a: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адаптационного </a:t>
                      </a:r>
                      <a:r>
                        <a:rPr lang="ru-RU" sz="1600" b="0" spc="-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периода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21905" marR="2190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71952321"/>
                  </a:ext>
                </a:extLst>
              </a:tr>
              <a:tr h="5700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Оказание помощи учащимся в трудной жизненной ситуации. </a:t>
                      </a: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Консультирование специалистов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2602508"/>
                  </a:ext>
                </a:extLst>
              </a:tr>
              <a:tr h="321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Организация досуга учащихся </a:t>
                      </a:r>
                      <a:r>
                        <a:rPr lang="ru-RU" sz="1600" b="0" spc="-8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600" b="0" spc="-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</a:t>
                      </a: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по плану воспитательной работы школы</a:t>
                      </a:r>
                      <a:r>
                        <a:rPr lang="ru-RU" sz="1600" b="0" spc="-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21905" marR="2190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20982043"/>
                  </a:ext>
                </a:extLst>
              </a:tr>
              <a:tr h="11401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Обучение учащихся способам разрешения </a:t>
                      </a:r>
                      <a:r>
                        <a:rPr lang="ru-RU" sz="1600" b="0" spc="-8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конфликтов: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а) </a:t>
                      </a:r>
                      <a:r>
                        <a:rPr lang="ru-RU" sz="1600" b="0" spc="-8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Совет профилактики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б) </a:t>
                      </a:r>
                      <a:r>
                        <a:rPr lang="ru-RU" sz="1600" b="0" spc="-75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тренинговые</a:t>
                      </a: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занятия со специалистами;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9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в) </a:t>
                      </a: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«круглые столы</a:t>
                      </a:r>
                      <a:r>
                        <a:rPr lang="ru-RU" sz="1600" b="0" spc="-8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21905" marR="2190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4695606"/>
                  </a:ext>
                </a:extLst>
              </a:tr>
              <a:tr h="5901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Охват организованным отдыхом и трудом </a:t>
                      </a: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учащихся «группы риска» в каникулярное время и интересным, содержательным досугом в течение года</a:t>
                      </a:r>
                      <a:r>
                        <a:rPr lang="ru-RU" sz="1600" b="0" spc="-7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21905" marR="2190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71633296"/>
                  </a:ext>
                </a:extLst>
              </a:tr>
              <a:tr h="603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Контроль за посещаемостью уроков,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85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поведением детей «группы риска».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77269418"/>
                  </a:ext>
                </a:extLst>
              </a:tr>
              <a:tr h="603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бесед, </a:t>
                      </a:r>
                      <a:r>
                        <a:rPr lang="ru-RU" sz="1600" b="0" spc="-75" dirty="0" err="1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часов по разъяснению правил поведения и правовой </a:t>
                      </a:r>
                      <a:r>
                        <a:rPr lang="ru-RU" sz="1600" b="0" spc="-8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информированности учащихся</a:t>
                      </a:r>
                      <a:r>
                        <a:rPr lang="ru-RU" sz="1600" b="0" spc="-85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65296488"/>
                  </a:ext>
                </a:extLst>
              </a:tr>
              <a:tr h="603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905" marR="2190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тематических бесед и лекций с разъяснением учащимся ответственности за </a:t>
                      </a: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совершение правонарушений (курение, </a:t>
                      </a:r>
                      <a:r>
                        <a:rPr lang="ru-RU" sz="1600" b="0" spc="-75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употребление спиртных напитков, </a:t>
                      </a:r>
                      <a:r>
                        <a:rPr lang="ru-RU" sz="1600" b="0" spc="-8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сквернословие, нарушение правил поведения в школе, в обществе</a:t>
                      </a:r>
                      <a:r>
                        <a:rPr lang="ru-RU" sz="1600" b="0" spc="-8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 action="ppaction://hlinksldjump"/>
                        </a:rPr>
                        <a:t>НАЗАД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8063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3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32656"/>
            <a:ext cx="6347713" cy="5871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Работа с семьей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235757"/>
              </p:ext>
            </p:extLst>
          </p:nvPr>
        </p:nvGraphicFramePr>
        <p:xfrm>
          <a:off x="609600" y="1047903"/>
          <a:ext cx="7634808" cy="574729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89992">
                  <a:extLst>
                    <a:ext uri="{9D8B030D-6E8A-4147-A177-3AD203B41FA5}">
                      <a16:colId xmlns:a16="http://schemas.microsoft.com/office/drawing/2014/main" xmlns="" val="2064206702"/>
                    </a:ext>
                  </a:extLst>
                </a:gridCol>
                <a:gridCol w="7344816">
                  <a:extLst>
                    <a:ext uri="{9D8B030D-6E8A-4147-A177-3AD203B41FA5}">
                      <a16:colId xmlns:a16="http://schemas.microsoft.com/office/drawing/2014/main" xmlns="" val="3150946492"/>
                    </a:ext>
                  </a:extLst>
                </a:gridCol>
              </a:tblGrid>
              <a:tr h="2928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140815381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1</a:t>
                      </a:r>
                      <a:endParaRPr lang="ru-RU" sz="1600" dirty="0">
                        <a:effectLst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Выявление семей, уклоняющихся от воспитания детей, неблагополучных семей</a:t>
                      </a:r>
                      <a:r>
                        <a:rPr lang="ru-RU" sz="1600" spc="-75" dirty="0" smtClean="0">
                          <a:effectLst/>
                        </a:rPr>
                        <a:t>.</a:t>
                      </a:r>
                      <a:endParaRPr lang="ru-RU" sz="1600" dirty="0">
                        <a:effectLst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2980493029"/>
                  </a:ext>
                </a:extLst>
              </a:tr>
              <a:tr h="307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5" dirty="0" smtClean="0">
                          <a:effectLst/>
                        </a:rPr>
                        <a:t>Изучение социального положения семей уча­</a:t>
                      </a:r>
                      <a:r>
                        <a:rPr lang="ru-RU" sz="1600" spc="-75" dirty="0" smtClean="0">
                          <a:effectLst/>
                        </a:rPr>
                        <a:t>щихся школы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1551725301"/>
                  </a:ext>
                </a:extLst>
              </a:tr>
              <a:tr h="5608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Работа педагогического лектория для родителей (по отдельному плану</a:t>
                      </a:r>
                      <a:r>
                        <a:rPr lang="ru-RU" sz="1600" spc="-75" dirty="0" smtClean="0">
                          <a:effectLst/>
                        </a:rPr>
                        <a:t>)</a:t>
                      </a:r>
                      <a:endParaRPr lang="ru-RU" sz="1600" dirty="0">
                        <a:effectLst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3857631563"/>
                  </a:ext>
                </a:extLst>
              </a:tr>
              <a:tr h="491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4</a:t>
                      </a: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Привлечение родителей к воспитательной </a:t>
                      </a:r>
                      <a:r>
                        <a:rPr lang="ru-RU" sz="1600" spc="-80" dirty="0">
                          <a:effectLst/>
                        </a:rPr>
                        <a:t>работе с учащимися</a:t>
                      </a:r>
                      <a:r>
                        <a:rPr lang="ru-RU" sz="1600" spc="-80" dirty="0" smtClean="0">
                          <a:effectLst/>
                        </a:rPr>
                        <a:t>.</a:t>
                      </a:r>
                      <a:endParaRPr lang="ru-RU" sz="1600" dirty="0">
                        <a:effectLst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2461241543"/>
                  </a:ext>
                </a:extLst>
              </a:tr>
              <a:tr h="799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0" dirty="0">
                          <a:effectLst/>
                        </a:rPr>
                        <a:t>Консультирование родителей: 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0" dirty="0">
                          <a:effectLst/>
                        </a:rPr>
                        <a:t>а) педагогами школы; 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б) приглашенными </a:t>
                      </a:r>
                      <a:r>
                        <a:rPr lang="ru-RU" sz="1600" spc="-75" dirty="0" smtClean="0">
                          <a:effectLst/>
                        </a:rPr>
                        <a:t>специалистами</a:t>
                      </a:r>
                      <a:endParaRPr lang="ru-RU" sz="1600" dirty="0">
                        <a:effectLst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2798253358"/>
                  </a:ext>
                </a:extLst>
              </a:tr>
              <a:tr h="8960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0" dirty="0">
                          <a:effectLst/>
                        </a:rPr>
                        <a:t>Организация тематической встречи </a:t>
                      </a:r>
                      <a:r>
                        <a:rPr lang="ru-RU" sz="1600" spc="-75" dirty="0">
                          <a:effectLst/>
                        </a:rPr>
                        <a:t>родителей с руководителями образования, представителями правоохранительных </a:t>
                      </a:r>
                      <a:r>
                        <a:rPr lang="ru-RU" sz="1600" spc="-80" dirty="0">
                          <a:effectLst/>
                        </a:rPr>
                        <a:t>органов, прокуратуры, органов здравоохранения.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1763734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85" dirty="0">
                          <a:effectLst/>
                        </a:rPr>
                        <a:t>Обучение родителей приемам </a:t>
                      </a:r>
                      <a:r>
                        <a:rPr lang="ru-RU" sz="1600" spc="-75" dirty="0">
                          <a:effectLst/>
                        </a:rPr>
                        <a:t>педагогического контроля за детьми «группы </a:t>
                      </a:r>
                      <a:r>
                        <a:rPr lang="ru-RU" sz="1600" spc="-80" dirty="0">
                          <a:effectLst/>
                        </a:rPr>
                        <a:t>риска»; 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а) на «круглых столах»; 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-75" dirty="0">
                          <a:effectLst/>
                        </a:rPr>
                        <a:t>б) на классных и общешкольных родительских собраниях</a:t>
                      </a:r>
                      <a:r>
                        <a:rPr lang="ru-RU" sz="1600" spc="-75" dirty="0" smtClean="0">
                          <a:effectLst/>
                        </a:rPr>
                        <a:t>.</a:t>
                      </a:r>
                      <a:endParaRPr lang="ru-RU" sz="1600" dirty="0">
                        <a:effectLst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2922604994"/>
                  </a:ext>
                </a:extLst>
              </a:tr>
              <a:tr h="11359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82" marR="23082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Привлечение узких специалистов ЦРБ для профилактики вредных привычек.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action="ppaction://hlinksldjump"/>
                        </a:rPr>
                        <a:t>НАЗАД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082" marR="23082" marT="0" marB="0"/>
                </a:tc>
                <a:extLst>
                  <a:ext uri="{0D108BD9-81ED-4DB2-BD59-A6C34878D82A}">
                    <a16:rowId xmlns:a16="http://schemas.microsoft.com/office/drawing/2014/main" xmlns="" val="55360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5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ОЖИДАЕМЫЕ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400600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Снижение количества  </a:t>
            </a:r>
            <a:r>
              <a:rPr lang="ru-RU" dirty="0"/>
              <a:t>семей обучающихся, состоящих в муниципальном </a:t>
            </a:r>
            <a:r>
              <a:rPr lang="ru-RU" dirty="0" smtClean="0"/>
              <a:t>едином </a:t>
            </a:r>
            <a:r>
              <a:rPr lang="ru-RU" dirty="0"/>
              <a:t>банке социально-опасных семей;</a:t>
            </a:r>
          </a:p>
          <a:p>
            <a:r>
              <a:rPr lang="ru-RU" dirty="0" smtClean="0"/>
              <a:t>Уменьшение  </a:t>
            </a:r>
            <a:r>
              <a:rPr lang="ru-RU" dirty="0"/>
              <a:t>количества обучающихся, имеющих вредные привычки;</a:t>
            </a:r>
          </a:p>
          <a:p>
            <a:r>
              <a:rPr lang="ru-RU" dirty="0" smtClean="0"/>
              <a:t>Увеличение  количества </a:t>
            </a:r>
            <a:r>
              <a:rPr lang="ru-RU" dirty="0"/>
              <a:t>детей, участвующих в социально-ориентированных проектах, добровольческих акциях, волонтёрском движении, молодежных форумах и слетах;</a:t>
            </a:r>
          </a:p>
          <a:p>
            <a:r>
              <a:rPr lang="ru-RU" dirty="0" smtClean="0"/>
              <a:t>Уменьшение  </a:t>
            </a:r>
            <a:r>
              <a:rPr lang="ru-RU" dirty="0"/>
              <a:t>количества детей, поставленных на </a:t>
            </a:r>
            <a:r>
              <a:rPr lang="ru-RU" dirty="0" err="1" smtClean="0"/>
              <a:t>внутришкольный</a:t>
            </a:r>
            <a:r>
              <a:rPr lang="ru-RU" dirty="0" smtClean="0"/>
              <a:t> </a:t>
            </a:r>
            <a:r>
              <a:rPr lang="ru-RU" dirty="0"/>
              <a:t>контроль, на учёт в </a:t>
            </a:r>
            <a:r>
              <a:rPr lang="ru-RU" dirty="0" smtClean="0"/>
              <a:t>КДН, ОППН;</a:t>
            </a:r>
            <a:endParaRPr lang="ru-RU" dirty="0"/>
          </a:p>
          <a:p>
            <a:r>
              <a:rPr lang="ru-RU" smtClean="0"/>
              <a:t>Повышение  активности </a:t>
            </a:r>
            <a:r>
              <a:rPr lang="ru-RU" dirty="0"/>
              <a:t>обучающихся в организации и проведении мероприятий, способствующих повышению правовой компетентности.</a:t>
            </a:r>
          </a:p>
          <a:p>
            <a:r>
              <a:rPr lang="ru-RU" dirty="0" smtClean="0"/>
              <a:t>Повысить активность </a:t>
            </a:r>
            <a:r>
              <a:rPr lang="ru-RU" dirty="0"/>
              <a:t>участия родителей в профилактических мероприятиях, организуемых педагогическим коллективом.</a:t>
            </a:r>
          </a:p>
        </p:txBody>
      </p:sp>
    </p:spTree>
    <p:extLst>
      <p:ext uri="{BB962C8B-B14F-4D97-AF65-F5344CB8AC3E}">
        <p14:creationId xmlns:p14="http://schemas.microsoft.com/office/powerpoint/2010/main" val="396898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651</Words>
  <Application>Microsoft Office PowerPoint</Application>
  <PresentationFormat>Экран (4:3)</PresentationFormat>
  <Paragraphs>121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Презентация PowerPoint</vt:lpstr>
      <vt:lpstr>СОВЕРШЕНСТВОВАНИЕ СИСТЕМЫ ПО ПРОФИЛАКТИКЕ ПРАВОНАРУШЕНИЙ СРЕДИ ОБУЧАЮЩИХСЯ ШКОЛЫ</vt:lpstr>
      <vt:lpstr>ЦЕЛЬ:</vt:lpstr>
      <vt:lpstr>ЗАДАЧИ:</vt:lpstr>
      <vt:lpstr>РЕАЛИЗАЦИЯ</vt:lpstr>
      <vt:lpstr>Организационные мероприятия</vt:lpstr>
      <vt:lpstr>Работа с учащимися</vt:lpstr>
      <vt:lpstr>Работа с семьей</vt:lpstr>
      <vt:lpstr>ОЖИДАЕМЫЕ РЕЗУЛЬТАТЫ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18</cp:revision>
  <dcterms:created xsi:type="dcterms:W3CDTF">2019-11-10T10:53:37Z</dcterms:created>
  <dcterms:modified xsi:type="dcterms:W3CDTF">2019-11-14T18:48:31Z</dcterms:modified>
</cp:coreProperties>
</file>