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68" r:id="rId14"/>
    <p:sldId id="269" r:id="rId15"/>
  </p:sldIdLst>
  <p:sldSz cx="9144000" cy="5143500" type="screen16x9"/>
  <p:notesSz cx="6858000" cy="9144000"/>
  <p:embeddedFontLst>
    <p:embeddedFont>
      <p:font typeface="Lato" pitchFamily="34" charset="0"/>
      <p:regular r:id="rId17"/>
      <p:bold r:id="rId18"/>
      <p:italic r:id="rId19"/>
      <p:boldItalic r:id="rId20"/>
    </p:embeddedFont>
    <p:embeddedFont>
      <p:font typeface="Montserrat" pitchFamily="2" charset="-52"/>
      <p:regular r:id="rId21"/>
      <p:bold r:id="rId22"/>
      <p:italic r:id="rId23"/>
      <p:boldItalic r:id="rId24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761"/>
    <a:srgbClr val="F97163"/>
    <a:srgbClr val="F9756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-96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131;p:notes"/>
          <p:cNvSpPr>
            <a:spLocks noGrp="1" noRo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15362" name="Google Shape;132;p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89;g56388da824_0_234:notes"/>
          <p:cNvSpPr>
            <a:spLocks noGrp="1" noRo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3794" name="Google Shape;190;g56388da824_0_23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209;g56388da824_0_265:notes"/>
          <p:cNvSpPr>
            <a:spLocks noGrp="1" noRo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7890" name="Google Shape;210;g56388da824_0_26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214;g56388da824_0_278:notes"/>
          <p:cNvSpPr>
            <a:spLocks noGrp="1" noRo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9938" name="Google Shape;215;g56388da824_0_27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137;g56388da824_0_5:notes"/>
          <p:cNvSpPr>
            <a:spLocks noGrp="1" noRo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17410" name="Google Shape;138;g56388da824_0_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144;g56388da824_0_48:notes"/>
          <p:cNvSpPr>
            <a:spLocks noGrp="1" noRo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19458" name="Google Shape;145;g56388da824_0_4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50;g56388da824_0_182:notes"/>
          <p:cNvSpPr>
            <a:spLocks noGrp="1" noRo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1506" name="Google Shape;151;g56388da824_0_18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57;g56388da824_0_284:notes"/>
          <p:cNvSpPr>
            <a:spLocks noGrp="1" noRo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3554" name="Google Shape;158;g56388da824_0_28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63;g56388da824_0_192:notes"/>
          <p:cNvSpPr>
            <a:spLocks noGrp="1" noRo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5602" name="Google Shape;164;g56388da824_0_19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70;g56388da824_0_209:notes"/>
          <p:cNvSpPr>
            <a:spLocks noGrp="1" noRo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7650" name="Google Shape;171;g56388da824_0_20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76;g56388da824_0_214:notes"/>
          <p:cNvSpPr>
            <a:spLocks noGrp="1" noRo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9698" name="Google Shape;177;g56388da824_0_21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183;g56388da824_0_225:notes"/>
          <p:cNvSpPr>
            <a:spLocks noGrp="1" noRo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1746" name="Google Shape;184;g56388da824_0_22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;p2"/>
          <p:cNvSpPr/>
          <p:nvPr/>
        </p:nvSpPr>
        <p:spPr>
          <a:xfrm rot="5400000">
            <a:off x="7500144" y="794"/>
            <a:ext cx="1644650" cy="1643062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oogle Shape;11;p2"/>
          <p:cNvGrpSpPr>
            <a:grpSpLocks/>
          </p:cNvGrpSpPr>
          <p:nvPr/>
        </p:nvGrpSpPr>
        <p:grpSpPr bwMode="auto">
          <a:xfrm>
            <a:off x="0" y="0"/>
            <a:ext cx="5153025" cy="5135563"/>
            <a:chOff x="0" y="75"/>
            <a:chExt cx="5153705" cy="5152950"/>
          </a:xfrm>
        </p:grpSpPr>
        <p:sp>
          <p:nvSpPr>
            <p:cNvPr id="6" name="Google Shape;12;p2"/>
            <p:cNvSpPr/>
            <p:nvPr/>
          </p:nvSpPr>
          <p:spPr>
            <a:xfrm rot="-5400000">
              <a:off x="378" y="-303"/>
              <a:ext cx="5152950" cy="5153705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3;p2"/>
            <p:cNvSpPr/>
            <p:nvPr/>
          </p:nvSpPr>
          <p:spPr>
            <a:xfrm rot="-5400000">
              <a:off x="-129" y="1145481"/>
              <a:ext cx="3996522" cy="3996265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4;p2"/>
            <p:cNvSpPr/>
            <p:nvPr/>
          </p:nvSpPr>
          <p:spPr>
            <a:xfrm rot="-5400000">
              <a:off x="1828" y="-165"/>
              <a:ext cx="2300111" cy="2300591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5;p2"/>
            <p:cNvSpPr/>
            <p:nvPr/>
          </p:nvSpPr>
          <p:spPr>
            <a:xfrm flipH="1">
              <a:off x="652549" y="589439"/>
              <a:ext cx="2300591" cy="2300111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" name="Google Shape;18;p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125E7-9861-491F-86F5-539CB4906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06;p11"/>
          <p:cNvGrpSpPr>
            <a:grpSpLocks/>
          </p:cNvGrpSpPr>
          <p:nvPr/>
        </p:nvGrpSpPr>
        <p:grpSpPr bwMode="auto">
          <a:xfrm>
            <a:off x="4406900" y="0"/>
            <a:ext cx="4737100" cy="5143500"/>
            <a:chOff x="4406400" y="0"/>
            <a:chExt cx="4737600" cy="5143065"/>
          </a:xfrm>
        </p:grpSpPr>
        <p:sp>
          <p:nvSpPr>
            <p:cNvPr id="5" name="Google Shape;107;p11"/>
            <p:cNvSpPr/>
            <p:nvPr/>
          </p:nvSpPr>
          <p:spPr>
            <a:xfrm rot="5400000">
              <a:off x="4408437" y="-2037"/>
              <a:ext cx="4733525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08;p11"/>
            <p:cNvSpPr/>
            <p:nvPr/>
          </p:nvSpPr>
          <p:spPr>
            <a:xfrm rot="5400000">
              <a:off x="4840242" y="5942"/>
              <a:ext cx="4298586" cy="4286702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09;p11"/>
            <p:cNvSpPr/>
            <p:nvPr/>
          </p:nvSpPr>
          <p:spPr>
            <a:xfrm rot="-5400000">
              <a:off x="5618662" y="1235688"/>
              <a:ext cx="807969" cy="80971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10;p11"/>
            <p:cNvSpPr/>
            <p:nvPr/>
          </p:nvSpPr>
          <p:spPr>
            <a:xfrm flipH="1">
              <a:off x="5849590" y="1444503"/>
              <a:ext cx="809710" cy="80797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11;p11"/>
            <p:cNvSpPr/>
            <p:nvPr/>
          </p:nvSpPr>
          <p:spPr>
            <a:xfrm rot="-5400000">
              <a:off x="5987794" y="2469864"/>
              <a:ext cx="807970" cy="808123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12;p11"/>
            <p:cNvSpPr/>
            <p:nvPr/>
          </p:nvSpPr>
          <p:spPr>
            <a:xfrm flipH="1">
              <a:off x="6222692" y="2676299"/>
              <a:ext cx="808123" cy="809557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3;p11"/>
            <p:cNvSpPr/>
            <p:nvPr/>
          </p:nvSpPr>
          <p:spPr>
            <a:xfrm rot="-5400000">
              <a:off x="6675254" y="1861904"/>
              <a:ext cx="809557" cy="80971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14;p11"/>
            <p:cNvSpPr/>
            <p:nvPr/>
          </p:nvSpPr>
          <p:spPr>
            <a:xfrm flipH="1">
              <a:off x="6908564" y="2069925"/>
              <a:ext cx="808123" cy="80797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15;p11"/>
            <p:cNvSpPr/>
            <p:nvPr/>
          </p:nvSpPr>
          <p:spPr>
            <a:xfrm rot="-5400000">
              <a:off x="6861805" y="2477008"/>
              <a:ext cx="807969" cy="80971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16;p11"/>
            <p:cNvSpPr/>
            <p:nvPr/>
          </p:nvSpPr>
          <p:spPr>
            <a:xfrm flipH="1">
              <a:off x="7965951" y="2692172"/>
              <a:ext cx="808123" cy="809557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17;p11"/>
            <p:cNvSpPr/>
            <p:nvPr/>
          </p:nvSpPr>
          <p:spPr>
            <a:xfrm flipH="1">
              <a:off x="8145358" y="3308070"/>
              <a:ext cx="808122" cy="809557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18;p11"/>
            <p:cNvSpPr/>
            <p:nvPr/>
          </p:nvSpPr>
          <p:spPr>
            <a:xfrm rot="-5400000">
              <a:off x="7048356" y="3095286"/>
              <a:ext cx="807970" cy="808123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19;p11"/>
            <p:cNvSpPr/>
            <p:nvPr/>
          </p:nvSpPr>
          <p:spPr>
            <a:xfrm flipH="1">
              <a:off x="7276903" y="3301721"/>
              <a:ext cx="808123" cy="809557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20;p11"/>
            <p:cNvSpPr/>
            <p:nvPr/>
          </p:nvSpPr>
          <p:spPr>
            <a:xfrm rot="-5400000">
              <a:off x="7227763" y="3711184"/>
              <a:ext cx="807970" cy="808122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21;p11"/>
            <p:cNvSpPr/>
            <p:nvPr/>
          </p:nvSpPr>
          <p:spPr>
            <a:xfrm flipH="1">
              <a:off x="7462661" y="3917619"/>
              <a:ext cx="808122" cy="809557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22;p11"/>
            <p:cNvSpPr/>
            <p:nvPr/>
          </p:nvSpPr>
          <p:spPr>
            <a:xfrm rot="-5400000">
              <a:off x="8102567" y="3719122"/>
              <a:ext cx="807969" cy="808123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23;p11"/>
            <p:cNvSpPr/>
            <p:nvPr/>
          </p:nvSpPr>
          <p:spPr>
            <a:xfrm flipH="1">
              <a:off x="8334290" y="3925556"/>
              <a:ext cx="809710" cy="809557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24;p11"/>
            <p:cNvSpPr/>
            <p:nvPr/>
          </p:nvSpPr>
          <p:spPr>
            <a:xfrm rot="-5400000">
              <a:off x="8287531" y="4334226"/>
              <a:ext cx="809557" cy="808122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rPr lang="en-US"/>
              <a:t>Образец заголовка</a:t>
            </a:r>
            <a:endParaRPr/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127;p1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C53DE-56DD-46E3-9CC5-C09D2E2F2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F6DA3-A30F-4AB4-A4C1-479E795AD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0;p3"/>
          <p:cNvGrpSpPr>
            <a:grpSpLocks/>
          </p:cNvGrpSpPr>
          <p:nvPr/>
        </p:nvGrpSpPr>
        <p:grpSpPr bwMode="auto">
          <a:xfrm>
            <a:off x="4406900" y="0"/>
            <a:ext cx="4737100" cy="5143500"/>
            <a:chOff x="4406400" y="0"/>
            <a:chExt cx="4737600" cy="5143065"/>
          </a:xfrm>
        </p:grpSpPr>
        <p:sp>
          <p:nvSpPr>
            <p:cNvPr id="4" name="Google Shape;21;p3"/>
            <p:cNvSpPr/>
            <p:nvPr/>
          </p:nvSpPr>
          <p:spPr>
            <a:xfrm rot="5400000">
              <a:off x="4408437" y="-2037"/>
              <a:ext cx="4733525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2;p3"/>
            <p:cNvSpPr/>
            <p:nvPr/>
          </p:nvSpPr>
          <p:spPr>
            <a:xfrm rot="5400000">
              <a:off x="4840242" y="5942"/>
              <a:ext cx="4298586" cy="4286702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3;p3"/>
            <p:cNvSpPr/>
            <p:nvPr/>
          </p:nvSpPr>
          <p:spPr>
            <a:xfrm rot="-5400000">
              <a:off x="5618662" y="1235688"/>
              <a:ext cx="807969" cy="80971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;p3"/>
            <p:cNvSpPr/>
            <p:nvPr/>
          </p:nvSpPr>
          <p:spPr>
            <a:xfrm flipH="1">
              <a:off x="5849590" y="1444503"/>
              <a:ext cx="809710" cy="80797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5;p3"/>
            <p:cNvSpPr/>
            <p:nvPr/>
          </p:nvSpPr>
          <p:spPr>
            <a:xfrm rot="-5400000">
              <a:off x="5987794" y="2469864"/>
              <a:ext cx="807970" cy="808123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6;p3"/>
            <p:cNvSpPr/>
            <p:nvPr/>
          </p:nvSpPr>
          <p:spPr>
            <a:xfrm flipH="1">
              <a:off x="6222692" y="2676299"/>
              <a:ext cx="808123" cy="809557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7;p3"/>
            <p:cNvSpPr/>
            <p:nvPr/>
          </p:nvSpPr>
          <p:spPr>
            <a:xfrm rot="-5400000">
              <a:off x="6675254" y="1861904"/>
              <a:ext cx="809557" cy="80971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8;p3"/>
            <p:cNvSpPr/>
            <p:nvPr/>
          </p:nvSpPr>
          <p:spPr>
            <a:xfrm flipH="1">
              <a:off x="6908564" y="2069925"/>
              <a:ext cx="808123" cy="80797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9;p3"/>
            <p:cNvSpPr/>
            <p:nvPr/>
          </p:nvSpPr>
          <p:spPr>
            <a:xfrm rot="-5400000">
              <a:off x="6861805" y="2477008"/>
              <a:ext cx="807969" cy="80971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0;p3"/>
            <p:cNvSpPr/>
            <p:nvPr/>
          </p:nvSpPr>
          <p:spPr>
            <a:xfrm flipH="1">
              <a:off x="7965951" y="2692172"/>
              <a:ext cx="808123" cy="809557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1;p3"/>
            <p:cNvSpPr/>
            <p:nvPr/>
          </p:nvSpPr>
          <p:spPr>
            <a:xfrm flipH="1">
              <a:off x="8145358" y="3308070"/>
              <a:ext cx="808122" cy="809557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2;p3"/>
            <p:cNvSpPr/>
            <p:nvPr/>
          </p:nvSpPr>
          <p:spPr>
            <a:xfrm rot="-5400000">
              <a:off x="7048356" y="3095286"/>
              <a:ext cx="807970" cy="808123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3;p3"/>
            <p:cNvSpPr/>
            <p:nvPr/>
          </p:nvSpPr>
          <p:spPr>
            <a:xfrm flipH="1">
              <a:off x="7276903" y="3301721"/>
              <a:ext cx="808123" cy="809557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4;p3"/>
            <p:cNvSpPr/>
            <p:nvPr/>
          </p:nvSpPr>
          <p:spPr>
            <a:xfrm rot="-5400000">
              <a:off x="7227763" y="3711184"/>
              <a:ext cx="807970" cy="808122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5;p3"/>
            <p:cNvSpPr/>
            <p:nvPr/>
          </p:nvSpPr>
          <p:spPr>
            <a:xfrm flipH="1">
              <a:off x="7462661" y="3917619"/>
              <a:ext cx="808122" cy="809557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6;p3"/>
            <p:cNvSpPr/>
            <p:nvPr/>
          </p:nvSpPr>
          <p:spPr>
            <a:xfrm rot="-5400000">
              <a:off x="8102567" y="3719122"/>
              <a:ext cx="807969" cy="808123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7;p3"/>
            <p:cNvSpPr/>
            <p:nvPr/>
          </p:nvSpPr>
          <p:spPr>
            <a:xfrm flipH="1">
              <a:off x="8334290" y="3925556"/>
              <a:ext cx="809710" cy="809557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8;p3"/>
            <p:cNvSpPr/>
            <p:nvPr/>
          </p:nvSpPr>
          <p:spPr>
            <a:xfrm rot="-5400000">
              <a:off x="8287531" y="4334226"/>
              <a:ext cx="809557" cy="808122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anchor="ctr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40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725EB-4E8A-41E9-B30E-B8581DAB0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2;p4"/>
          <p:cNvGrpSpPr>
            <a:grpSpLocks/>
          </p:cNvGrpSpPr>
          <p:nvPr/>
        </p:nvGrpSpPr>
        <p:grpSpPr bwMode="auto">
          <a:xfrm>
            <a:off x="0" y="381000"/>
            <a:ext cx="1038225" cy="1016000"/>
            <a:chOff x="0" y="381001"/>
            <a:chExt cx="1037850" cy="1016287"/>
          </a:xfrm>
        </p:grpSpPr>
        <p:sp>
          <p:nvSpPr>
            <p:cNvPr id="5" name="Google Shape;43;p4"/>
            <p:cNvSpPr/>
            <p:nvPr/>
          </p:nvSpPr>
          <p:spPr>
            <a:xfrm rot="-5400000">
              <a:off x="534" y="380467"/>
              <a:ext cx="808266" cy="809333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4;p4"/>
            <p:cNvSpPr/>
            <p:nvPr/>
          </p:nvSpPr>
          <p:spPr>
            <a:xfrm flipH="1">
              <a:off x="228517" y="589023"/>
              <a:ext cx="809333" cy="808265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47;p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A4A3F-CAA4-435E-895E-0C8856DF3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49;p5"/>
          <p:cNvGrpSpPr>
            <a:grpSpLocks/>
          </p:cNvGrpSpPr>
          <p:nvPr/>
        </p:nvGrpSpPr>
        <p:grpSpPr bwMode="auto">
          <a:xfrm>
            <a:off x="0" y="381000"/>
            <a:ext cx="1038225" cy="1016000"/>
            <a:chOff x="0" y="381001"/>
            <a:chExt cx="1037850" cy="1016287"/>
          </a:xfrm>
        </p:grpSpPr>
        <p:sp>
          <p:nvSpPr>
            <p:cNvPr id="6" name="Google Shape;50;p5"/>
            <p:cNvSpPr/>
            <p:nvPr/>
          </p:nvSpPr>
          <p:spPr>
            <a:xfrm rot="-5400000">
              <a:off x="534" y="380467"/>
              <a:ext cx="808266" cy="809333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1;p5"/>
            <p:cNvSpPr/>
            <p:nvPr/>
          </p:nvSpPr>
          <p:spPr>
            <a:xfrm flipH="1">
              <a:off x="228517" y="589023"/>
              <a:ext cx="809333" cy="808265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55;p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F0364-ACDA-4194-8506-22F701E8C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57;p6"/>
          <p:cNvGrpSpPr>
            <a:grpSpLocks/>
          </p:cNvGrpSpPr>
          <p:nvPr/>
        </p:nvGrpSpPr>
        <p:grpSpPr bwMode="auto">
          <a:xfrm>
            <a:off x="0" y="381000"/>
            <a:ext cx="1038225" cy="1016000"/>
            <a:chOff x="0" y="381001"/>
            <a:chExt cx="1037850" cy="1016287"/>
          </a:xfrm>
        </p:grpSpPr>
        <p:sp>
          <p:nvSpPr>
            <p:cNvPr id="4" name="Google Shape;58;p6"/>
            <p:cNvSpPr/>
            <p:nvPr/>
          </p:nvSpPr>
          <p:spPr>
            <a:xfrm rot="-5400000">
              <a:off x="534" y="380467"/>
              <a:ext cx="808266" cy="809333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59;p6"/>
            <p:cNvSpPr/>
            <p:nvPr/>
          </p:nvSpPr>
          <p:spPr>
            <a:xfrm flipH="1">
              <a:off x="228517" y="589023"/>
              <a:ext cx="809333" cy="808265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" name="Google Shape;61;p6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8DC5D-B456-4DB6-B985-6E3B35EBB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63;p7"/>
          <p:cNvGrpSpPr>
            <a:grpSpLocks/>
          </p:cNvGrpSpPr>
          <p:nvPr/>
        </p:nvGrpSpPr>
        <p:grpSpPr bwMode="auto">
          <a:xfrm>
            <a:off x="0" y="381000"/>
            <a:ext cx="1038225" cy="1016000"/>
            <a:chOff x="0" y="381001"/>
            <a:chExt cx="1037850" cy="1016287"/>
          </a:xfrm>
        </p:grpSpPr>
        <p:sp>
          <p:nvSpPr>
            <p:cNvPr id="5" name="Google Shape;64;p7"/>
            <p:cNvSpPr/>
            <p:nvPr/>
          </p:nvSpPr>
          <p:spPr>
            <a:xfrm rot="-5400000">
              <a:off x="534" y="380467"/>
              <a:ext cx="808266" cy="809333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65;p7"/>
            <p:cNvSpPr/>
            <p:nvPr/>
          </p:nvSpPr>
          <p:spPr>
            <a:xfrm flipH="1">
              <a:off x="228517" y="589023"/>
              <a:ext cx="809333" cy="808265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68;p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D395-896C-4E73-A4E8-E72630FFA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70;p8"/>
          <p:cNvGrpSpPr>
            <a:grpSpLocks/>
          </p:cNvGrpSpPr>
          <p:nvPr/>
        </p:nvGrpSpPr>
        <p:grpSpPr bwMode="auto">
          <a:xfrm>
            <a:off x="4406900" y="0"/>
            <a:ext cx="4737100" cy="5143500"/>
            <a:chOff x="4406400" y="0"/>
            <a:chExt cx="4737600" cy="5143500"/>
          </a:xfrm>
        </p:grpSpPr>
        <p:sp>
          <p:nvSpPr>
            <p:cNvPr id="4" name="Google Shape;71;p8"/>
            <p:cNvSpPr/>
            <p:nvPr/>
          </p:nvSpPr>
          <p:spPr>
            <a:xfrm rot="5400000">
              <a:off x="4408237" y="-1837"/>
              <a:ext cx="4733925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72;p8"/>
            <p:cNvSpPr/>
            <p:nvPr/>
          </p:nvSpPr>
          <p:spPr>
            <a:xfrm rot="5400000">
              <a:off x="4840061" y="6124"/>
              <a:ext cx="4298950" cy="4286702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73;p8"/>
            <p:cNvSpPr/>
            <p:nvPr/>
          </p:nvSpPr>
          <p:spPr>
            <a:xfrm rot="-5400000">
              <a:off x="5618628" y="1235826"/>
              <a:ext cx="808037" cy="80971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74;p8"/>
            <p:cNvSpPr/>
            <p:nvPr/>
          </p:nvSpPr>
          <p:spPr>
            <a:xfrm flipH="1">
              <a:off x="5849590" y="1444625"/>
              <a:ext cx="809710" cy="808038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75;p8"/>
            <p:cNvSpPr/>
            <p:nvPr/>
          </p:nvSpPr>
          <p:spPr>
            <a:xfrm rot="-5400000">
              <a:off x="5987760" y="2470107"/>
              <a:ext cx="808038" cy="808123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76;p8"/>
            <p:cNvSpPr/>
            <p:nvPr/>
          </p:nvSpPr>
          <p:spPr>
            <a:xfrm flipH="1">
              <a:off x="6222692" y="2676525"/>
              <a:ext cx="808123" cy="809625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77;p8"/>
            <p:cNvSpPr/>
            <p:nvPr/>
          </p:nvSpPr>
          <p:spPr>
            <a:xfrm rot="-5400000">
              <a:off x="6675220" y="1862095"/>
              <a:ext cx="809625" cy="80971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78;p8"/>
            <p:cNvSpPr/>
            <p:nvPr/>
          </p:nvSpPr>
          <p:spPr>
            <a:xfrm flipH="1">
              <a:off x="6908564" y="2070100"/>
              <a:ext cx="808123" cy="808038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79;p8"/>
            <p:cNvSpPr/>
            <p:nvPr/>
          </p:nvSpPr>
          <p:spPr>
            <a:xfrm rot="-5400000">
              <a:off x="6861771" y="2477251"/>
              <a:ext cx="808037" cy="80971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80;p8"/>
            <p:cNvSpPr/>
            <p:nvPr/>
          </p:nvSpPr>
          <p:spPr>
            <a:xfrm flipH="1">
              <a:off x="7965951" y="2692400"/>
              <a:ext cx="808123" cy="809625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81;p8"/>
            <p:cNvSpPr/>
            <p:nvPr/>
          </p:nvSpPr>
          <p:spPr>
            <a:xfrm flipH="1">
              <a:off x="8145358" y="3308350"/>
              <a:ext cx="808122" cy="809625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82;p8"/>
            <p:cNvSpPr/>
            <p:nvPr/>
          </p:nvSpPr>
          <p:spPr>
            <a:xfrm rot="-5400000">
              <a:off x="7048321" y="3095582"/>
              <a:ext cx="808038" cy="808123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83;p8"/>
            <p:cNvSpPr/>
            <p:nvPr/>
          </p:nvSpPr>
          <p:spPr>
            <a:xfrm flipH="1">
              <a:off x="7276903" y="3302000"/>
              <a:ext cx="808123" cy="809625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84;p8"/>
            <p:cNvSpPr/>
            <p:nvPr/>
          </p:nvSpPr>
          <p:spPr>
            <a:xfrm rot="-5400000">
              <a:off x="7227728" y="3711532"/>
              <a:ext cx="808038" cy="808122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85;p8"/>
            <p:cNvSpPr/>
            <p:nvPr/>
          </p:nvSpPr>
          <p:spPr>
            <a:xfrm flipH="1">
              <a:off x="7462661" y="3917950"/>
              <a:ext cx="808122" cy="809625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86;p8"/>
            <p:cNvSpPr/>
            <p:nvPr/>
          </p:nvSpPr>
          <p:spPr>
            <a:xfrm rot="-5400000">
              <a:off x="8102533" y="3719470"/>
              <a:ext cx="808037" cy="808123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87;p8"/>
            <p:cNvSpPr/>
            <p:nvPr/>
          </p:nvSpPr>
          <p:spPr>
            <a:xfrm flipH="1">
              <a:off x="8334290" y="3925888"/>
              <a:ext cx="809710" cy="809625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88;p8"/>
            <p:cNvSpPr/>
            <p:nvPr/>
          </p:nvSpPr>
          <p:spPr>
            <a:xfrm rot="-5400000">
              <a:off x="8288290" y="4335420"/>
              <a:ext cx="808037" cy="808122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anchor="ctr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90;p8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2CE82-022D-44A8-BB0C-ECF6E7A5F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2;p9"/>
          <p:cNvGrpSpPr>
            <a:grpSpLocks/>
          </p:cNvGrpSpPr>
          <p:nvPr/>
        </p:nvGrpSpPr>
        <p:grpSpPr bwMode="auto">
          <a:xfrm>
            <a:off x="0" y="381000"/>
            <a:ext cx="1038225" cy="1016000"/>
            <a:chOff x="0" y="381001"/>
            <a:chExt cx="1037850" cy="1016287"/>
          </a:xfrm>
        </p:grpSpPr>
        <p:sp>
          <p:nvSpPr>
            <p:cNvPr id="6" name="Google Shape;93;p9"/>
            <p:cNvSpPr/>
            <p:nvPr/>
          </p:nvSpPr>
          <p:spPr>
            <a:xfrm rot="-5400000">
              <a:off x="534" y="380467"/>
              <a:ext cx="808266" cy="809333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94;p9"/>
            <p:cNvSpPr/>
            <p:nvPr/>
          </p:nvSpPr>
          <p:spPr>
            <a:xfrm flipH="1">
              <a:off x="228517" y="589023"/>
              <a:ext cx="809333" cy="808265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98;p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015D6-3E3E-4145-8A92-8EB464012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00;p10"/>
          <p:cNvGrpSpPr>
            <a:grpSpLocks/>
          </p:cNvGrpSpPr>
          <p:nvPr/>
        </p:nvGrpSpPr>
        <p:grpSpPr bwMode="auto">
          <a:xfrm>
            <a:off x="0" y="4129088"/>
            <a:ext cx="698500" cy="684212"/>
            <a:chOff x="0" y="3785672"/>
            <a:chExt cx="698925" cy="684657"/>
          </a:xfrm>
        </p:grpSpPr>
        <p:sp>
          <p:nvSpPr>
            <p:cNvPr id="4" name="Google Shape;101;p10"/>
            <p:cNvSpPr/>
            <p:nvPr/>
          </p:nvSpPr>
          <p:spPr>
            <a:xfrm rot="-5400000">
              <a:off x="-10" y="3785682"/>
              <a:ext cx="544866" cy="544844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102;p10"/>
            <p:cNvSpPr/>
            <p:nvPr/>
          </p:nvSpPr>
          <p:spPr>
            <a:xfrm flipH="1">
              <a:off x="154082" y="3925463"/>
              <a:ext cx="544843" cy="544866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anchor="ctr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6" name="Google Shape;104;p1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AF94E-ED45-4575-9A07-97A84D472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FFFFFF"/>
                </a:solidFill>
                <a:latin typeface="Lato" pitchFamily="34" charset="0"/>
                <a:sym typeface="Lato" pitchFamily="34" charset="0"/>
              </a:defRPr>
            </a:lvl1pPr>
          </a:lstStyle>
          <a:p>
            <a:pPr>
              <a:defRPr/>
            </a:pPr>
            <a:fld id="{EC2E2836-4FFF-439F-A76B-40A8F8A66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strykcii.ru/" TargetMode="External"/><Relationship Id="rId3" Type="http://schemas.openxmlformats.org/officeDocument/2006/relationships/hyperlink" Target="https://atlaswork.ru/" TargetMode="External"/><Relationship Id="rId7" Type="http://schemas.openxmlformats.org/officeDocument/2006/relationships/hyperlink" Target="http://www.profvibor.r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1tv.ru/" TargetMode="External"/><Relationship Id="rId5" Type="http://schemas.openxmlformats.org/officeDocument/2006/relationships/hyperlink" Target="https://edunews.ru/" TargetMode="External"/><Relationship Id="rId4" Type="http://schemas.openxmlformats.org/officeDocument/2006/relationships/hyperlink" Target="https://www.pravda.ru/" TargetMode="External"/><Relationship Id="rId9" Type="http://schemas.openxmlformats.org/officeDocument/2006/relationships/hyperlink" Target="http://skolko-poluchaet.ru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134;p13"/>
          <p:cNvSpPr txBox="1">
            <a:spLocks noGrp="1"/>
          </p:cNvSpPr>
          <p:nvPr>
            <p:ph type="ctrTitle"/>
          </p:nvPr>
        </p:nvSpPr>
        <p:spPr>
          <a:xfrm>
            <a:off x="311150" y="744538"/>
            <a:ext cx="8521700" cy="13319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ontserrat" pitchFamily="2" charset="-52"/>
              <a:buNone/>
            </a:pPr>
            <a:r>
              <a:rPr lang="ru-RU" smtClean="0">
                <a:solidFill>
                  <a:srgbClr val="FFFFFF"/>
                </a:solidFill>
                <a:latin typeface="Montserrat" pitchFamily="2" charset="-52"/>
                <a:cs typeface="Arial" charset="0"/>
                <a:sym typeface="Montserrat" pitchFamily="2" charset="-52"/>
              </a:rPr>
              <a:t>Удивительные профессии</a:t>
            </a:r>
          </a:p>
        </p:txBody>
      </p:sp>
      <p:sp>
        <p:nvSpPr>
          <p:cNvPr id="14338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0" y="2590800"/>
            <a:ext cx="8658225" cy="792163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  <a:t>Работу выполнил</a:t>
            </a:r>
            <a:r>
              <a:rPr lang="ru-RU" sz="1300" smtClean="0">
                <a:solidFill>
                  <a:srgbClr val="FFFFFF"/>
                </a:solidFill>
                <a:latin typeface="Arial" charset="0"/>
                <a:cs typeface="Arial" charset="0"/>
                <a:sym typeface="Lato" pitchFamily="34" charset="0"/>
              </a:rPr>
              <a:t>а</a:t>
            </a:r>
            <a: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  <a:t>:</a:t>
            </a:r>
            <a:b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</a:br>
            <a: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  <a:t> ученица 9 “б” класса</a:t>
            </a:r>
            <a:b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</a:br>
            <a: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  <a:t>Осипова Анастасия </a:t>
            </a:r>
          </a:p>
          <a:p>
            <a:pPr marL="0" indent="0" algn="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endParaRPr lang="ru-RU" sz="1300" smtClean="0">
              <a:solidFill>
                <a:srgbClr val="FFFFFF"/>
              </a:solidFill>
              <a:latin typeface="Lato" pitchFamily="34" charset="0"/>
              <a:cs typeface="Arial" charset="0"/>
              <a:sym typeface="Lato" pitchFamily="34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4148138" y="4387850"/>
            <a:ext cx="692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sym typeface="Lato" pitchFamily="34" charset="0"/>
              </a:rPr>
              <a:t>2019 г</a:t>
            </a:r>
            <a:br>
              <a:rPr lang="ru-RU">
                <a:solidFill>
                  <a:srgbClr val="FFFFFF"/>
                </a:solidFill>
                <a:sym typeface="Lato" pitchFamily="34" charset="0"/>
              </a:rPr>
            </a:br>
            <a:endParaRPr lang="ru-RU">
              <a:solidFill>
                <a:srgbClr val="FFFFFF"/>
              </a:solidFill>
              <a:sym typeface="La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92;p22"/>
          <p:cNvSpPr txBox="1">
            <a:spLocks noGrp="1"/>
          </p:cNvSpPr>
          <p:nvPr>
            <p:ph type="title"/>
          </p:nvPr>
        </p:nvSpPr>
        <p:spPr>
          <a:xfrm>
            <a:off x="1436688" y="195263"/>
            <a:ext cx="5716587" cy="9144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ontserrat" pitchFamily="2" charset="-52"/>
              <a:buNone/>
            </a:pPr>
            <a:r>
              <a:rPr lang="ru-RU" smtClean="0">
                <a:solidFill>
                  <a:srgbClr val="FFFFFF"/>
                </a:solidFill>
                <a:latin typeface="Montserrat" pitchFamily="2" charset="-52"/>
                <a:cs typeface="Arial" charset="0"/>
                <a:sym typeface="Montserrat" pitchFamily="2" charset="-52"/>
              </a:rPr>
              <a:t>Разводчик холяв.</a:t>
            </a:r>
          </a:p>
        </p:txBody>
      </p:sp>
      <p:pic>
        <p:nvPicPr>
          <p:cNvPr id="32770" name="Picture 7" descr="5968f14436"/>
          <p:cNvPicPr>
            <a:picLocks noChangeAspect="1" noChangeArrowheads="1"/>
          </p:cNvPicPr>
          <p:nvPr/>
        </p:nvPicPr>
        <p:blipFill>
          <a:blip r:embed="rId3"/>
          <a:srcRect l="18077"/>
          <a:stretch>
            <a:fillRect/>
          </a:stretch>
        </p:blipFill>
        <p:spPr bwMode="auto">
          <a:xfrm>
            <a:off x="2481263" y="1163638"/>
            <a:ext cx="3625850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AutoShape 9"/>
          <p:cNvSpPr>
            <a:spLocks noChangeArrowheads="1"/>
          </p:cNvSpPr>
          <p:nvPr/>
        </p:nvSpPr>
        <p:spPr bwMode="auto">
          <a:xfrm>
            <a:off x="5568950" y="538163"/>
            <a:ext cx="2012950" cy="1312862"/>
          </a:xfrm>
          <a:prstGeom prst="wedgeEllipseCallout">
            <a:avLst>
              <a:gd name="adj1" fmla="val -68690"/>
              <a:gd name="adj2" fmla="val 25454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Разводчик холяв? Мне подходит!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3"/>
          <p:cNvSpPr txBox="1">
            <a:spLocks noGrp="1"/>
          </p:cNvSpPr>
          <p:nvPr>
            <p:ph type="body" idx="4294967295"/>
          </p:nvPr>
        </p:nvSpPr>
        <p:spPr>
          <a:xfrm>
            <a:off x="4605338" y="854075"/>
            <a:ext cx="4227512" cy="371475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buClr>
                <a:srgbClr val="FFFFFF"/>
              </a:buClr>
              <a:buSzPts val="1300"/>
              <a:buFont typeface="Lato" pitchFamily="34" charset="0"/>
              <a:buNone/>
            </a:pPr>
            <a:r>
              <a:rPr lang="ru-RU" sz="1600" smtClean="0">
                <a:solidFill>
                  <a:srgbClr val="FFFFFF"/>
                </a:solidFill>
                <a:latin typeface="Times New Roman" pitchFamily="18" charset="0"/>
                <a:cs typeface="Arial" charset="0"/>
                <a:sym typeface="Lato" pitchFamily="34" charset="0"/>
              </a:rPr>
              <a:t>Стеклодувы формуют и прессуют изделия из стекломассы и стеклопорошка на автоматах, полуавтоматах и прессах.</a:t>
            </a:r>
          </a:p>
          <a:p>
            <a:pPr eaLnBrk="1" hangingPunct="1">
              <a:lnSpc>
                <a:spcPct val="115000"/>
              </a:lnSpc>
              <a:spcBef>
                <a:spcPts val="1600"/>
              </a:spcBef>
              <a:buClr>
                <a:srgbClr val="FFFFFF"/>
              </a:buClr>
              <a:buSzPts val="1300"/>
              <a:buFont typeface="Lato" pitchFamily="34" charset="0"/>
              <a:buNone/>
            </a:pPr>
            <a:r>
              <a:rPr lang="ru-RU" sz="1600" smtClean="0">
                <a:solidFill>
                  <a:srgbClr val="FFFFFF"/>
                </a:solidFill>
                <a:latin typeface="Times New Roman" pitchFamily="18" charset="0"/>
                <a:cs typeface="Arial" charset="0"/>
                <a:sym typeface="Lato" pitchFamily="34" charset="0"/>
              </a:rPr>
              <a:t>В России  наибольшее количество вакансий профессии Стеклодув открыто в Московской области. </a:t>
            </a:r>
          </a:p>
          <a:p>
            <a:pPr eaLnBrk="1" hangingPunct="1">
              <a:lnSpc>
                <a:spcPct val="9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300"/>
              <a:buFont typeface="Lato" pitchFamily="34" charset="0"/>
              <a:buNone/>
            </a:pPr>
            <a:r>
              <a:rPr lang="ru-RU" sz="1600" smtClean="0">
                <a:solidFill>
                  <a:srgbClr val="FFFFFF"/>
                </a:solidFill>
                <a:latin typeface="Times New Roman" pitchFamily="18" charset="0"/>
                <a:cs typeface="Arial" charset="0"/>
                <a:sym typeface="Lato" pitchFamily="34" charset="0"/>
              </a:rPr>
              <a:t>На втором месте - Республика Башкортостан. </a:t>
            </a:r>
          </a:p>
          <a:p>
            <a:pPr eaLnBrk="1" hangingPunct="1">
              <a:lnSpc>
                <a:spcPct val="5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300"/>
              <a:buFont typeface="Lato" pitchFamily="34" charset="0"/>
              <a:buNone/>
            </a:pPr>
            <a:r>
              <a:rPr lang="ru-RU" sz="1600" smtClean="0">
                <a:solidFill>
                  <a:srgbClr val="FFFFFF"/>
                </a:solidFill>
                <a:latin typeface="Times New Roman" pitchFamily="18" charset="0"/>
                <a:cs typeface="Arial" charset="0"/>
                <a:sym typeface="Lato" pitchFamily="34" charset="0"/>
              </a:rPr>
              <a:t>На третьем - Ленинградская область.</a:t>
            </a:r>
          </a:p>
          <a:p>
            <a:pPr>
              <a:lnSpc>
                <a:spcPct val="90000"/>
              </a:lnSpc>
            </a:pPr>
            <a:endParaRPr lang="ru-RU" sz="160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34818" name="Picture 5" descr="orig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1492250"/>
            <a:ext cx="42418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400" smtClean="0">
                <a:solidFill>
                  <a:schemeClr val="bg1"/>
                </a:solidFill>
                <a:latin typeface="Arial" charset="0"/>
                <a:cs typeface="Arial" charset="0"/>
              </a:rPr>
              <a:t>ДЕРГАЛЬ</a:t>
            </a:r>
          </a:p>
        </p:txBody>
      </p:sp>
      <p:sp>
        <p:nvSpPr>
          <p:cNvPr id="35842" name="Text Box 3"/>
          <p:cNvSpPr txBox="1">
            <a:spLocks noGrp="1"/>
          </p:cNvSpPr>
          <p:nvPr>
            <p:ph type="body" idx="4294967295"/>
          </p:nvPr>
        </p:nvSpPr>
        <p:spPr>
          <a:xfrm>
            <a:off x="4751388" y="2017713"/>
            <a:ext cx="4070350" cy="1219200"/>
          </a:xfrm>
        </p:spPr>
        <p:txBody>
          <a:bodyPr/>
          <a:lstStyle/>
          <a:p>
            <a:r>
              <a:rPr lang="ru-RU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В Российской Федерации дергали работают с июня и по сентябрь включительно. Особенно эта профессия распространена на севере страны. </a:t>
            </a:r>
          </a:p>
        </p:txBody>
      </p:sp>
      <p:pic>
        <p:nvPicPr>
          <p:cNvPr id="35843" name="Picture 4" descr="lamin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76413"/>
            <a:ext cx="4097338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212;p25"/>
          <p:cNvSpPr txBox="1">
            <a:spLocks noGrp="1"/>
          </p:cNvSpPr>
          <p:nvPr>
            <p:ph type="body" idx="1"/>
          </p:nvPr>
        </p:nvSpPr>
        <p:spPr>
          <a:xfrm>
            <a:off x="71438" y="2073275"/>
            <a:ext cx="9144000" cy="65722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ru-RU" sz="24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  <a:t>Источники: </a:t>
            </a: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ru-RU" sz="2400" u="sng" smtClean="0">
                <a:solidFill>
                  <a:schemeClr val="hlink"/>
                </a:solidFill>
                <a:latin typeface="Arial" charset="0"/>
                <a:cs typeface="Arial" charset="0"/>
                <a:hlinkClick r:id="rId3"/>
              </a:rPr>
              <a:t>https://atlaswork.ru</a:t>
            </a:r>
            <a:endParaRPr lang="ru-RU" sz="2400" smtClean="0">
              <a:solidFill>
                <a:srgbClr val="FFFFFF"/>
              </a:solidFill>
              <a:latin typeface="Lato" pitchFamily="34" charset="0"/>
              <a:cs typeface="Arial" charset="0"/>
              <a:sym typeface="Lato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ru-RU" sz="2400" u="sng" smtClean="0">
                <a:solidFill>
                  <a:schemeClr val="hlink"/>
                </a:solidFill>
                <a:latin typeface="Arial" charset="0"/>
                <a:cs typeface="Arial" charset="0"/>
                <a:hlinkClick r:id="rId4"/>
              </a:rPr>
              <a:t>https://www.pravda.ru</a:t>
            </a:r>
            <a:endParaRPr lang="ru-RU" sz="2400" smtClean="0">
              <a:solidFill>
                <a:srgbClr val="FFFFFF"/>
              </a:solidFill>
              <a:latin typeface="Lato" pitchFamily="34" charset="0"/>
              <a:cs typeface="Arial" charset="0"/>
              <a:sym typeface="Lato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ru-RU" sz="2400" u="sng" smtClean="0">
                <a:solidFill>
                  <a:schemeClr val="hlink"/>
                </a:solidFill>
                <a:latin typeface="Arial" charset="0"/>
                <a:cs typeface="Arial" charset="0"/>
                <a:hlinkClick r:id="rId5"/>
              </a:rPr>
              <a:t>https://edunews.ru</a:t>
            </a:r>
            <a:endParaRPr lang="ru-RU" sz="2400" smtClean="0">
              <a:solidFill>
                <a:srgbClr val="FFFFFF"/>
              </a:solidFill>
              <a:latin typeface="Lato" pitchFamily="34" charset="0"/>
              <a:cs typeface="Arial" charset="0"/>
              <a:sym typeface="Lato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ru-RU" sz="2400" u="sng" smtClean="0">
                <a:solidFill>
                  <a:schemeClr val="hlink"/>
                </a:solidFill>
                <a:latin typeface="Arial" charset="0"/>
                <a:cs typeface="Arial" charset="0"/>
                <a:hlinkClick r:id="rId6"/>
              </a:rPr>
              <a:t>https://www.1tv.ru</a:t>
            </a:r>
            <a:endParaRPr lang="ru-RU" sz="2400" smtClean="0">
              <a:solidFill>
                <a:srgbClr val="FFFFFF"/>
              </a:solidFill>
              <a:latin typeface="Lato" pitchFamily="34" charset="0"/>
              <a:cs typeface="Arial" charset="0"/>
              <a:sym typeface="Lato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ru-RU" sz="2400" u="sng" smtClean="0">
                <a:solidFill>
                  <a:schemeClr val="hlink"/>
                </a:solidFill>
                <a:latin typeface="Arial" charset="0"/>
                <a:cs typeface="Arial" charset="0"/>
                <a:hlinkClick r:id="rId7"/>
              </a:rPr>
              <a:t>http://www.profvibor.ru</a:t>
            </a:r>
            <a:endParaRPr lang="ru-RU" sz="2400" smtClean="0">
              <a:solidFill>
                <a:srgbClr val="FFFFFF"/>
              </a:solidFill>
              <a:latin typeface="Lato" pitchFamily="34" charset="0"/>
              <a:cs typeface="Arial" charset="0"/>
              <a:sym typeface="Lato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ru-RU" sz="2400" u="sng" smtClean="0">
                <a:solidFill>
                  <a:schemeClr val="hlink"/>
                </a:solidFill>
                <a:latin typeface="Arial" charset="0"/>
                <a:cs typeface="Arial" charset="0"/>
                <a:hlinkClick r:id="rId8"/>
              </a:rPr>
              <a:t>http://www.instrykcii.ru</a:t>
            </a:r>
            <a:endParaRPr lang="ru-RU" sz="2400" smtClean="0">
              <a:solidFill>
                <a:srgbClr val="FFFFFF"/>
              </a:solidFill>
              <a:latin typeface="Lato" pitchFamily="34" charset="0"/>
              <a:cs typeface="Arial" charset="0"/>
              <a:sym typeface="Lato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ru-RU" sz="2400" u="sng" smtClean="0">
                <a:solidFill>
                  <a:schemeClr val="hlink"/>
                </a:solidFill>
                <a:latin typeface="Arial" charset="0"/>
                <a:cs typeface="Arial" charset="0"/>
                <a:hlinkClick r:id="rId9"/>
              </a:rPr>
              <a:t>http://skolko-poluchaet.ru</a:t>
            </a:r>
            <a:endParaRPr lang="ru-RU" sz="2400" smtClean="0">
              <a:solidFill>
                <a:srgbClr val="FFFFFF"/>
              </a:solidFill>
              <a:latin typeface="Lato" pitchFamily="34" charset="0"/>
              <a:cs typeface="Arial" charset="0"/>
              <a:sym typeface="La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217;p2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ru-RU" sz="72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140;p14"/>
          <p:cNvSpPr txBox="1">
            <a:spLocks noGrp="1"/>
          </p:cNvSpPr>
          <p:nvPr>
            <p:ph type="title"/>
          </p:nvPr>
        </p:nvSpPr>
        <p:spPr>
          <a:xfrm>
            <a:off x="1296988" y="393700"/>
            <a:ext cx="7038975" cy="9144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ontserrat" pitchFamily="2" charset="-52"/>
              <a:buNone/>
            </a:pPr>
            <a:r>
              <a:rPr lang="ru-RU" smtClean="0">
                <a:solidFill>
                  <a:srgbClr val="FFFFFF"/>
                </a:solidFill>
                <a:latin typeface="Montserrat" pitchFamily="2" charset="-52"/>
                <a:cs typeface="Arial" charset="0"/>
                <a:sym typeface="Montserrat" pitchFamily="2" charset="-52"/>
              </a:rPr>
              <a:t>Переворачиватель пингвинов</a:t>
            </a:r>
          </a:p>
        </p:txBody>
      </p:sp>
      <p:sp>
        <p:nvSpPr>
          <p:cNvPr id="16386" name="Google Shape;141;p14"/>
          <p:cNvSpPr txBox="1">
            <a:spLocks noGrp="1"/>
          </p:cNvSpPr>
          <p:nvPr>
            <p:ph type="body" idx="1"/>
          </p:nvPr>
        </p:nvSpPr>
        <p:spPr>
          <a:xfrm>
            <a:off x="4697413" y="1612900"/>
            <a:ext cx="4446587" cy="304165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  <a:t>В Антарктиде самая редкая на Земле профессия - переворачиватель  пингвинов.</a:t>
            </a:r>
            <a:b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</a:br>
            <a: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  <a:t>Пингвины очень любознательны, и если рядом с ними прол</a:t>
            </a:r>
            <a:r>
              <a:rPr lang="ru-RU" sz="1300" smtClean="0">
                <a:solidFill>
                  <a:srgbClr val="FFFFFF"/>
                </a:solidFill>
                <a:latin typeface="Arial" charset="0"/>
                <a:cs typeface="Arial" charset="0"/>
                <a:sym typeface="Lato" pitchFamily="34" charset="0"/>
              </a:rPr>
              <a:t>е</a:t>
            </a:r>
            <a: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  <a:t>тит самолет, то они задерут голову, в результате чего могут упасть на спину.</a:t>
            </a:r>
            <a:b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</a:br>
            <a: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  <a:t>Самостоятельно они конечно же встать не могут. Тут то и появляется переворачиватель пингвинов.</a:t>
            </a: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  <a:t/>
            </a:r>
            <a:b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</a:br>
            <a:endParaRPr lang="ru-RU" sz="1300" smtClean="0">
              <a:solidFill>
                <a:srgbClr val="FFFFFF"/>
              </a:solidFill>
              <a:latin typeface="Lato" pitchFamily="34" charset="0"/>
              <a:cs typeface="Arial" charset="0"/>
              <a:sym typeface="Lato" pitchFamily="34" charset="0"/>
            </a:endParaRPr>
          </a:p>
        </p:txBody>
      </p:sp>
      <p:pic>
        <p:nvPicPr>
          <p:cNvPr id="16387" name="Google Shape;142;p1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" y="1581150"/>
            <a:ext cx="39878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Google Shape;147;p15"/>
          <p:cNvSpPr txBox="1">
            <a:spLocks noGrp="1"/>
          </p:cNvSpPr>
          <p:nvPr>
            <p:ph type="body" idx="1"/>
          </p:nvPr>
        </p:nvSpPr>
        <p:spPr>
          <a:xfrm>
            <a:off x="3813175" y="1223963"/>
            <a:ext cx="5267325" cy="197326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endParaRPr lang="ru-RU" sz="1300" smtClean="0">
              <a:solidFill>
                <a:srgbClr val="FFFFFF"/>
              </a:solidFill>
              <a:latin typeface="Lato" pitchFamily="34" charset="0"/>
              <a:cs typeface="Arial" charset="0"/>
              <a:sym typeface="Lato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  <a:t/>
            </a:r>
            <a:b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</a:br>
            <a: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  <a:t>Для получения этой профессии необходимо иметь среднее специальное образование  или  закончить ВУЗ.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endParaRPr lang="ru-RU" sz="1300" smtClean="0">
              <a:solidFill>
                <a:srgbClr val="FFFFFF"/>
              </a:solidFill>
              <a:latin typeface="Lato" pitchFamily="34" charset="0"/>
              <a:cs typeface="Arial" charset="0"/>
              <a:sym typeface="Lato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  <a:t>Профессионально важные качества: любовь к природе; устойчивость к монотонии; концентрация внимания</a:t>
            </a:r>
            <a:r>
              <a:rPr lang="ru-RU" sz="1300" smtClean="0">
                <a:solidFill>
                  <a:srgbClr val="FFFFFF"/>
                </a:solidFill>
                <a:latin typeface="Arial" charset="0"/>
                <a:cs typeface="Arial" charset="0"/>
                <a:sym typeface="Lato" pitchFamily="34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  <a:t/>
            </a:r>
            <a:b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</a:br>
            <a: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  <a:t>Если у вас имеются кожные или аллергические заболевания, или вы часто простужаетесь, то тогда вам лучше забыть об этой профессии.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  <a:t/>
            </a:r>
            <a:b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</a:br>
            <a: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  <a:t>Заработная плата специалиста по спасению пингвинов составляет около 140 тысяч рублей в месяц.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endParaRPr lang="ru-RU" sz="1300" smtClean="0">
              <a:solidFill>
                <a:srgbClr val="FFFFFF"/>
              </a:solidFill>
              <a:latin typeface="Lato" pitchFamily="34" charset="0"/>
              <a:cs typeface="Arial" charset="0"/>
              <a:sym typeface="Lato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  <a:t>К сожалению, этой  профессией занимаются лишь 2 человека.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endParaRPr lang="ru-RU" sz="1300" smtClean="0">
              <a:solidFill>
                <a:srgbClr val="FFFFFF"/>
              </a:solidFill>
              <a:latin typeface="Lato" pitchFamily="34" charset="0"/>
              <a:cs typeface="Arial" charset="0"/>
              <a:sym typeface="Lato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  <a:t/>
            </a:r>
            <a:b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</a:br>
            <a:endParaRPr lang="ru-RU" sz="1300" smtClean="0">
              <a:solidFill>
                <a:srgbClr val="FFFFFF"/>
              </a:solidFill>
              <a:latin typeface="Lato" pitchFamily="34" charset="0"/>
              <a:cs typeface="Arial" charset="0"/>
              <a:sym typeface="Lato" pitchFamily="34" charset="0"/>
            </a:endParaRPr>
          </a:p>
        </p:txBody>
      </p:sp>
      <p:pic>
        <p:nvPicPr>
          <p:cNvPr id="18434" name="Google Shape;148;p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25" y="1181100"/>
            <a:ext cx="3325813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153;p16"/>
          <p:cNvSpPr txBox="1">
            <a:spLocks noGrp="1"/>
          </p:cNvSpPr>
          <p:nvPr>
            <p:ph type="title"/>
          </p:nvPr>
        </p:nvSpPr>
        <p:spPr>
          <a:xfrm>
            <a:off x="1296988" y="393700"/>
            <a:ext cx="7038975" cy="9144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ontserrat" pitchFamily="2" charset="-52"/>
              <a:buNone/>
            </a:pPr>
            <a:r>
              <a:rPr lang="ru-RU" smtClean="0">
                <a:solidFill>
                  <a:srgbClr val="FFFFFF"/>
                </a:solidFill>
                <a:latin typeface="Montserrat" pitchFamily="2" charset="-52"/>
                <a:cs typeface="Arial" charset="0"/>
                <a:sym typeface="Montserrat" pitchFamily="2" charset="-52"/>
              </a:rPr>
              <a:t>Диетолог лошадей</a:t>
            </a:r>
          </a:p>
        </p:txBody>
      </p:sp>
      <p:sp>
        <p:nvSpPr>
          <p:cNvPr id="20482" name="Google Shape;154;p16"/>
          <p:cNvSpPr txBox="1">
            <a:spLocks noGrp="1"/>
          </p:cNvSpPr>
          <p:nvPr>
            <p:ph type="body" idx="1"/>
          </p:nvPr>
        </p:nvSpPr>
        <p:spPr>
          <a:xfrm>
            <a:off x="5008563" y="2154238"/>
            <a:ext cx="4135437" cy="1465262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ru-RU" sz="1800" smtClean="0">
                <a:solidFill>
                  <a:srgbClr val="FFFFFF"/>
                </a:solidFill>
                <a:latin typeface="Arial" charset="0"/>
                <a:cs typeface="Arial" charset="0"/>
                <a:sym typeface="Lato" pitchFamily="34" charset="0"/>
              </a:rPr>
              <a:t>Слышали ли вы об этой профессии? 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ru-RU" sz="1800" smtClean="0">
                <a:solidFill>
                  <a:srgbClr val="FFFFFF"/>
                </a:solidFill>
                <a:latin typeface="Arial" charset="0"/>
                <a:cs typeface="Arial" charset="0"/>
                <a:sym typeface="Lato" pitchFamily="34" charset="0"/>
              </a:rPr>
              <a:t>Как вы думаете, что делает этот специалист?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endParaRPr lang="ru-RU" sz="1800" smtClean="0">
              <a:solidFill>
                <a:srgbClr val="FFFFFF"/>
              </a:solidFill>
              <a:latin typeface="Arial" charset="0"/>
              <a:cs typeface="Arial" charset="0"/>
              <a:sym typeface="Lato" pitchFamily="34" charset="0"/>
            </a:endParaRPr>
          </a:p>
        </p:txBody>
      </p:sp>
      <p:pic>
        <p:nvPicPr>
          <p:cNvPr id="20483" name="Google Shape;155;p1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" y="1560513"/>
            <a:ext cx="4252913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4" descr="post-1900951-1430665642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1" name="Picture 9" descr="GettyImages-837945678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3" y="236538"/>
            <a:ext cx="39655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154954455-56a001315f9b58eba4ae69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7288" y="769938"/>
            <a:ext cx="4975225" cy="3319462"/>
          </a:xfrm>
          <a:prstGeom prst="rect">
            <a:avLst/>
          </a:prstGeom>
          <a:noFill/>
        </p:spPr>
      </p:pic>
      <p:pic>
        <p:nvPicPr>
          <p:cNvPr id="22533" name="Picture 5" descr="depositphotos_8827905-stock-photo-vet-examining-hor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825" y="2371725"/>
            <a:ext cx="3671888" cy="244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66;p18"/>
          <p:cNvSpPr txBox="1">
            <a:spLocks noGrp="1"/>
          </p:cNvSpPr>
          <p:nvPr>
            <p:ph type="title"/>
          </p:nvPr>
        </p:nvSpPr>
        <p:spPr>
          <a:xfrm>
            <a:off x="1296988" y="393700"/>
            <a:ext cx="7038975" cy="9144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ontserrat" pitchFamily="2" charset="-52"/>
              <a:buNone/>
            </a:pPr>
            <a:r>
              <a:rPr lang="ru-RU" smtClean="0">
                <a:solidFill>
                  <a:srgbClr val="FFFFFF"/>
                </a:solidFill>
                <a:latin typeface="Montserrat" pitchFamily="2" charset="-52"/>
                <a:cs typeface="Arial" charset="0"/>
                <a:sym typeface="Montserrat" pitchFamily="2" charset="-52"/>
              </a:rPr>
              <a:t>Дояр гремучих змей</a:t>
            </a:r>
          </a:p>
        </p:txBody>
      </p:sp>
      <p:sp>
        <p:nvSpPr>
          <p:cNvPr id="24578" name="Google Shape;167;p18"/>
          <p:cNvSpPr txBox="1">
            <a:spLocks noGrp="1"/>
          </p:cNvSpPr>
          <p:nvPr>
            <p:ph type="body" idx="1"/>
          </p:nvPr>
        </p:nvSpPr>
        <p:spPr>
          <a:xfrm>
            <a:off x="4429125" y="2351088"/>
            <a:ext cx="4714875" cy="1355725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ru-RU" sz="16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  <a:t>Вы только представьте себе,  как он рискует! Например, змея тайпан за один укус может убить 250 тысяч мышей.</a:t>
            </a:r>
          </a:p>
        </p:txBody>
      </p:sp>
      <p:pic>
        <p:nvPicPr>
          <p:cNvPr id="24579" name="Google Shape;168;p1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1582738"/>
            <a:ext cx="4035425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173;p19"/>
          <p:cNvSpPr txBox="1">
            <a:spLocks noGrp="1"/>
          </p:cNvSpPr>
          <p:nvPr>
            <p:ph type="body" idx="1"/>
          </p:nvPr>
        </p:nvSpPr>
        <p:spPr>
          <a:xfrm>
            <a:off x="176213" y="2039938"/>
            <a:ext cx="3470275" cy="133350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  <a:t>Главное в этой профессии, это уметь взять яд змеи и не навредить своему здоровью. </a:t>
            </a: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  <a:t>Данная профессия хоть и рискованная, но за неё неплохо платят. </a:t>
            </a:r>
          </a:p>
        </p:txBody>
      </p:sp>
      <p:pic>
        <p:nvPicPr>
          <p:cNvPr id="26626" name="Google Shape;174;p1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2250" y="933450"/>
            <a:ext cx="4868863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179;p20"/>
          <p:cNvSpPr txBox="1">
            <a:spLocks noGrp="1"/>
          </p:cNvSpPr>
          <p:nvPr>
            <p:ph type="title"/>
          </p:nvPr>
        </p:nvSpPr>
        <p:spPr>
          <a:xfrm>
            <a:off x="1296988" y="393700"/>
            <a:ext cx="7038975" cy="9144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ontserrat" pitchFamily="2" charset="-52"/>
              <a:buNone/>
            </a:pPr>
            <a:r>
              <a:rPr lang="ru-RU" smtClean="0">
                <a:solidFill>
                  <a:srgbClr val="FFFFFF"/>
                </a:solidFill>
                <a:latin typeface="Montserrat" pitchFamily="2" charset="-52"/>
                <a:cs typeface="Arial" charset="0"/>
                <a:sym typeface="Montserrat" pitchFamily="2" charset="-52"/>
              </a:rPr>
              <a:t>Сурдопереводчик</a:t>
            </a:r>
          </a:p>
        </p:txBody>
      </p:sp>
      <p:sp>
        <p:nvSpPr>
          <p:cNvPr id="28674" name="Google Shape;180;p20"/>
          <p:cNvSpPr txBox="1">
            <a:spLocks noGrp="1"/>
          </p:cNvSpPr>
          <p:nvPr>
            <p:ph type="body" idx="1"/>
          </p:nvPr>
        </p:nvSpPr>
        <p:spPr>
          <a:xfrm>
            <a:off x="4273550" y="2511425"/>
            <a:ext cx="4602163" cy="1487488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  <a:t>После распада СССР специалисты этого профиля массово переквалифицировались на другие специальности, поэтому возникла серьёзная проблема на государственном уровне, как наладить общение с людьми, которые не способны слышать.</a:t>
            </a:r>
          </a:p>
        </p:txBody>
      </p:sp>
      <p:pic>
        <p:nvPicPr>
          <p:cNvPr id="28675" name="Google Shape;181;p2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88" y="1790700"/>
            <a:ext cx="3509962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186;p21"/>
          <p:cNvSpPr txBox="1">
            <a:spLocks noGrp="1"/>
          </p:cNvSpPr>
          <p:nvPr>
            <p:ph type="body" idx="1"/>
          </p:nvPr>
        </p:nvSpPr>
        <p:spPr>
          <a:xfrm>
            <a:off x="3848100" y="0"/>
            <a:ext cx="5295900" cy="51435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  <a:t>При невербальном общении с другими людьми используется два вида сурдоперевода: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  <a:t/>
            </a:r>
            <a:b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</a:br>
            <a: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  <a:t>1)   Язык жестов.  Для общения глухонемых людей из разных стран Международной федерацией глухих был разработан международный язык жестов - “жестуно”.</a:t>
            </a:r>
            <a:b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</a:br>
            <a:endParaRPr lang="ru-RU" sz="1300" smtClean="0">
              <a:solidFill>
                <a:srgbClr val="FFFFFF"/>
              </a:solidFill>
              <a:latin typeface="Lato" pitchFamily="34" charset="0"/>
              <a:cs typeface="Arial" charset="0"/>
              <a:sym typeface="Lato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ru-RU" sz="1300" smtClean="0">
                <a:solidFill>
                  <a:srgbClr val="FFFFFF"/>
                </a:solidFill>
                <a:latin typeface="Lato" pitchFamily="34" charset="0"/>
                <a:cs typeface="Arial" charset="0"/>
                <a:sym typeface="Lato" pitchFamily="34" charset="0"/>
              </a:rPr>
              <a:t>2)   Знаковый язык ( дактология).  Здесь слова “произносятся” путём отображения руками последовательно каждой буквы.</a:t>
            </a:r>
          </a:p>
        </p:txBody>
      </p:sp>
      <p:pic>
        <p:nvPicPr>
          <p:cNvPr id="30722" name="Google Shape;187;p2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1609725"/>
            <a:ext cx="3140075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328</Words>
  <PresentationFormat>Экран (16:9)</PresentationFormat>
  <Paragraphs>45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11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Arial</vt:lpstr>
      <vt:lpstr>Lato</vt:lpstr>
      <vt:lpstr>Montserrat</vt:lpstr>
      <vt:lpstr>Times New Roman</vt:lpstr>
      <vt:lpstr>Focus</vt:lpstr>
      <vt:lpstr>Focus</vt:lpstr>
      <vt:lpstr>Focus</vt:lpstr>
      <vt:lpstr>Focus</vt:lpstr>
      <vt:lpstr>Focus</vt:lpstr>
      <vt:lpstr>Focus</vt:lpstr>
      <vt:lpstr>Focus</vt:lpstr>
      <vt:lpstr>Focus</vt:lpstr>
      <vt:lpstr>Focus</vt:lpstr>
      <vt:lpstr>Focus</vt:lpstr>
      <vt:lpstr>Focus</vt:lpstr>
      <vt:lpstr>Удивительные профессии</vt:lpstr>
      <vt:lpstr>Переворачиватель пингвинов</vt:lpstr>
      <vt:lpstr>Слайд 3</vt:lpstr>
      <vt:lpstr>Диетолог лошадей</vt:lpstr>
      <vt:lpstr>Слайд 5</vt:lpstr>
      <vt:lpstr>Дояр гремучих змей</vt:lpstr>
      <vt:lpstr>Слайд 7</vt:lpstr>
      <vt:lpstr>Сурдопереводчик</vt:lpstr>
      <vt:lpstr>Слайд 9</vt:lpstr>
      <vt:lpstr>Разводчик холяв.</vt:lpstr>
      <vt:lpstr>Слайд 11</vt:lpstr>
      <vt:lpstr>ДЕРГАЛЬ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Удивительные профессии</dc:title>
  <cp:lastModifiedBy>user</cp:lastModifiedBy>
  <cp:revision>4</cp:revision>
  <dcterms:modified xsi:type="dcterms:W3CDTF">2019-04-12T07:17:50Z</dcterms:modified>
</cp:coreProperties>
</file>