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738" r:id="rId2"/>
    <p:sldMasterId id="2147483858" r:id="rId3"/>
  </p:sldMasterIdLst>
  <p:notesMasterIdLst>
    <p:notesMasterId r:id="rId27"/>
  </p:notesMasterIdLst>
  <p:sldIdLst>
    <p:sldId id="256" r:id="rId4"/>
    <p:sldId id="282" r:id="rId5"/>
    <p:sldId id="283" r:id="rId6"/>
    <p:sldId id="284" r:id="rId7"/>
    <p:sldId id="286" r:id="rId8"/>
    <p:sldId id="287" r:id="rId9"/>
    <p:sldId id="288" r:id="rId10"/>
    <p:sldId id="289" r:id="rId11"/>
    <p:sldId id="302" r:id="rId12"/>
    <p:sldId id="290" r:id="rId13"/>
    <p:sldId id="291" r:id="rId14"/>
    <p:sldId id="292" r:id="rId15"/>
    <p:sldId id="293" r:id="rId16"/>
    <p:sldId id="294" r:id="rId17"/>
    <p:sldId id="265" r:id="rId18"/>
    <p:sldId id="266" r:id="rId19"/>
    <p:sldId id="295" r:id="rId20"/>
    <p:sldId id="296" r:id="rId21"/>
    <p:sldId id="297" r:id="rId22"/>
    <p:sldId id="298" r:id="rId23"/>
    <p:sldId id="299" r:id="rId24"/>
    <p:sldId id="301" r:id="rId25"/>
    <p:sldId id="26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7" autoAdjust="0"/>
    <p:restoredTop sz="94660"/>
  </p:normalViewPr>
  <p:slideViewPr>
    <p:cSldViewPr>
      <p:cViewPr>
        <p:scale>
          <a:sx n="59" d="100"/>
          <a:sy n="59" d="100"/>
        </p:scale>
        <p:origin x="-1818"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55395-376D-4010-84FE-ECF8C14F4243}" type="datetimeFigureOut">
              <a:rPr lang="ru-RU" smtClean="0"/>
              <a:pPr/>
              <a:t>03.05.2014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D5ED0-6D8C-4B10-915A-DD34194F9250}" type="slidenum">
              <a:rPr lang="ru-RU" smtClean="0"/>
              <a:pPr/>
              <a:t>‹#›</a:t>
            </a:fld>
            <a:endParaRPr lang="ru-RU"/>
          </a:p>
        </p:txBody>
      </p:sp>
    </p:spTree>
    <p:extLst>
      <p:ext uri="{BB962C8B-B14F-4D97-AF65-F5344CB8AC3E}">
        <p14:creationId xmlns="" xmlns:p14="http://schemas.microsoft.com/office/powerpoint/2010/main" val="176617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1" y="504053"/>
            <a:ext cx="7807680" cy="1143480"/>
          </a:xfrm>
        </p:spPr>
        <p:txBody>
          <a:bodyPr tIns="41473"/>
          <a:lstStyle/>
          <a:p>
            <a:r>
              <a:rPr lang="ru-RU" smtClean="0"/>
              <a:t>Образец заголовка</a:t>
            </a:r>
            <a:endParaRPr lang="ru-RU"/>
          </a:p>
        </p:txBody>
      </p:sp>
    </p:spTree>
    <p:extLst>
      <p:ext uri="{BB962C8B-B14F-4D97-AF65-F5344CB8AC3E}">
        <p14:creationId xmlns="" xmlns:p14="http://schemas.microsoft.com/office/powerpoint/2010/main" val="3191059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89870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440432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64975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511539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84787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856491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426449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267593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4123757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822803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20092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240898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608554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380397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67267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4186338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1" y="504053"/>
            <a:ext cx="7807680" cy="1143480"/>
          </a:xfrm>
        </p:spPr>
        <p:txBody>
          <a:bodyPr tIns="41473"/>
          <a:lstStyle/>
          <a:p>
            <a:r>
              <a:rPr lang="ru-RU" smtClean="0"/>
              <a:t>Образец заголовка</a:t>
            </a:r>
            <a:endParaRPr lang="ru-RU"/>
          </a:p>
        </p:txBody>
      </p:sp>
    </p:spTree>
    <p:extLst>
      <p:ext uri="{BB962C8B-B14F-4D97-AF65-F5344CB8AC3E}">
        <p14:creationId xmlns="" xmlns:p14="http://schemas.microsoft.com/office/powerpoint/2010/main" val="319105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pPr/>
              <a:t>03.05.2014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pPr/>
              <a:t>03.05.2014</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8602654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pPr/>
              <a:t>03.05.2014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3.bp.blogspot.com/-M5hkm19J_8Q/TrDv7eRNJnI/AAAAAAAAAdw/jfl1-X1cBmo/s1600/zdor.jp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772816"/>
            <a:ext cx="7272808" cy="2308324"/>
          </a:xfrm>
          <a:prstGeom prst="rect">
            <a:avLst/>
          </a:prstGeom>
        </p:spPr>
        <p:txBody>
          <a:bodyPr wrap="square">
            <a:spAutoFit/>
          </a:bodyPr>
          <a:lstStyle/>
          <a:p>
            <a:pPr algn="ctr"/>
            <a:r>
              <a:rPr lang="ru-RU" sz="4800" dirty="0" smtClean="0">
                <a:solidFill>
                  <a:schemeClr val="accent4">
                    <a:lumMod val="75000"/>
                  </a:schemeClr>
                </a:solidFill>
                <a:latin typeface="Monotype Corsiva" pitchFamily="66" charset="0"/>
              </a:rPr>
              <a:t>«Повышение </a:t>
            </a:r>
            <a:r>
              <a:rPr lang="ru-RU" sz="4800">
                <a:solidFill>
                  <a:schemeClr val="accent4">
                    <a:lumMod val="75000"/>
                  </a:schemeClr>
                </a:solidFill>
                <a:latin typeface="Monotype Corsiva" pitchFamily="66" charset="0"/>
              </a:rPr>
              <a:t>мотивации </a:t>
            </a:r>
            <a:r>
              <a:rPr lang="ru-RU" sz="4800" smtClean="0">
                <a:solidFill>
                  <a:schemeClr val="accent4">
                    <a:lumMod val="75000"/>
                  </a:schemeClr>
                </a:solidFill>
                <a:latin typeface="Monotype Corsiva" pitchFamily="66" charset="0"/>
              </a:rPr>
              <a:t>учения </a:t>
            </a:r>
            <a:r>
              <a:rPr lang="ru-RU" sz="4800" dirty="0" smtClean="0">
                <a:solidFill>
                  <a:schemeClr val="accent4">
                    <a:lumMod val="75000"/>
                  </a:schemeClr>
                </a:solidFill>
                <a:latin typeface="Monotype Corsiva" pitchFamily="66" charset="0"/>
              </a:rPr>
              <a:t>-  залог повышения </a:t>
            </a:r>
            <a:r>
              <a:rPr lang="ru-RU" sz="4800" dirty="0">
                <a:solidFill>
                  <a:schemeClr val="accent4">
                    <a:lumMod val="75000"/>
                  </a:schemeClr>
                </a:solidFill>
                <a:latin typeface="Monotype Corsiva" pitchFamily="66" charset="0"/>
              </a:rPr>
              <a:t>качества образования»</a:t>
            </a:r>
          </a:p>
        </p:txBody>
      </p:sp>
    </p:spTree>
    <p:extLst>
      <p:ext uri="{BB962C8B-B14F-4D97-AF65-F5344CB8AC3E}">
        <p14:creationId xmlns="" xmlns:p14="http://schemas.microsoft.com/office/powerpoint/2010/main" val="2217458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4052"/>
            <a:ext cx="8572559" cy="6353948"/>
          </a:xfrm>
        </p:spPr>
        <p:txBody>
          <a:bodyPr>
            <a:normAutofit fontScale="90000"/>
          </a:bodyPr>
          <a:lstStyle/>
          <a:p>
            <a:r>
              <a:rPr lang="ru-RU" sz="2000" dirty="0" smtClean="0">
                <a:latin typeface="Times New Roman" pitchFamily="18" charset="0"/>
                <a:cs typeface="Times New Roman" pitchFamily="18" charset="0"/>
              </a:rPr>
              <a:t>Задача накопления, обработки и обмена информацией стояла перед человечеством на всех этапах его развития и во всех сферах деятельности, в частности, в процессе обучения. Естественно, что в связи с этим создается информационное обеспечение процесса обучения — система форм и методов его отображения на каком-то носителе информации.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Достаточно долго основным носителем этого обеспечения и основным инструментом для решения задач накопления, обработки и распространения полученной информации были мозг, язык и слух человека.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Положение в корне изменилось с появлением компьютеров</a:t>
            </a:r>
            <a:r>
              <a:rPr lang="ru-RU" sz="2000" b="1" dirty="0" smtClean="0">
                <a:latin typeface="Times New Roman" pitchFamily="18" charset="0"/>
                <a:cs typeface="Times New Roman" pitchFamily="18" charset="0"/>
              </a:rPr>
              <a:t>. Информационно-коммуникативные технологии </a:t>
            </a:r>
            <a:r>
              <a:rPr lang="ru-RU" sz="2000" dirty="0" smtClean="0">
                <a:latin typeface="Times New Roman" pitchFamily="18" charset="0"/>
                <a:cs typeface="Times New Roman" pitchFamily="18" charset="0"/>
              </a:rPr>
              <a:t>существенно повышают мотивацию школьника к обучению, повышают интерес к предмету и материалу, способствуют более глубокому осмыслению материала, построению логических моделей, подготовке выводов. При традиционных методах ведения урока главным носителем информации для обучающихся выступает учитель, он требует от обучающегося концентрации внимания, сосредоточенности, напряжения памяти. Не каждый школьник способен работать в таком режиме. Психологические особенности характера, тип восприятия ребенка становятся причиной </a:t>
            </a:r>
            <a:r>
              <a:rPr lang="ru-RU" sz="2000" dirty="0" err="1" smtClean="0">
                <a:latin typeface="Times New Roman" pitchFamily="18" charset="0"/>
                <a:cs typeface="Times New Roman" pitchFamily="18" charset="0"/>
              </a:rPr>
              <a:t>неуспешности</a:t>
            </a:r>
            <a:r>
              <a:rPr lang="ru-RU" sz="2000" dirty="0" smtClean="0">
                <a:latin typeface="Times New Roman" pitchFamily="18" charset="0"/>
                <a:cs typeface="Times New Roman" pitchFamily="18" charset="0"/>
              </a:rPr>
              <a:t>. При этом современные требования к уровню образованности не позволяют снизить объем информации, необходимой ученику для усвоения темы урока.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000108"/>
            <a:ext cx="8429684" cy="5429288"/>
          </a:xfrm>
        </p:spPr>
        <p:txBody>
          <a:bodyPr>
            <a:normAutofit fontScale="90000"/>
          </a:bodyPr>
          <a:lstStyle/>
          <a:p>
            <a:r>
              <a:rPr lang="ru-RU" sz="2000" dirty="0" smtClean="0">
                <a:latin typeface="Times New Roman" pitchFamily="18" charset="0"/>
                <a:cs typeface="Times New Roman" pitchFamily="18" charset="0"/>
              </a:rPr>
              <a:t>Однако при организации урока с использованием компьютерных программ,  информация предоставляется обучающимся красочно оформленной, с использованием эффектов анимации, в виде текста, диаграммы, графика, рисунка. Все это, по мнению современных </a:t>
            </a:r>
            <a:r>
              <a:rPr lang="ru-RU" sz="2000" dirty="0" err="1" smtClean="0">
                <a:latin typeface="Times New Roman" pitchFamily="18" charset="0"/>
                <a:cs typeface="Times New Roman" pitchFamily="18" charset="0"/>
              </a:rPr>
              <a:t>дидактов</a:t>
            </a:r>
            <a:r>
              <a:rPr lang="ru-RU" sz="2000" dirty="0" smtClean="0">
                <a:latin typeface="Times New Roman" pitchFamily="18" charset="0"/>
                <a:cs typeface="Times New Roman" pitchFamily="18" charset="0"/>
              </a:rPr>
              <a:t>, позволяет более наглядно и доступно, чем в устной форме, объяснить учебный материал. Очень важно и то, что на таких уроках ученик может работать в индивидуальном режиме, продвигаясь в постижении нового материала в своем темпе, возвращаясь к непонятому, если это требуется, или забегать вперед.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Использование современных ИКТ - технологий позволяет перейти: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от обучения как функции запоминания к обучению как процессу умственного развития;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от статической модели знаний к динамической системе умственных действий;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от ориентации на усреднённого ученика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к дифференцированным и индивидуальным программам</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обучения;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от внешней мотивации обучения к внутренней нравственно -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волевой регуляции.</a:t>
            </a:r>
            <a:r>
              <a:rPr lang="ru-RU" dirty="0" smtClean="0"/>
              <a:t/>
            </a:r>
            <a:br>
              <a:rPr lang="ru-RU" dirty="0" smtClean="0"/>
            </a:br>
            <a:endParaRPr lang="ru-RU" dirty="0"/>
          </a:p>
        </p:txBody>
      </p:sp>
      <p:pic>
        <p:nvPicPr>
          <p:cNvPr id="3" name="Рисунок 2"/>
          <p:cNvPicPr>
            <a:picLocks noChangeAspect="1"/>
          </p:cNvPicPr>
          <p:nvPr/>
        </p:nvPicPr>
        <p:blipFill>
          <a:blip r:embed="rId2" cstate="print"/>
          <a:stretch>
            <a:fillRect/>
          </a:stretch>
        </p:blipFill>
        <p:spPr>
          <a:xfrm>
            <a:off x="6500826" y="4643446"/>
            <a:ext cx="2430209" cy="19506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1" y="504053"/>
            <a:ext cx="7807680" cy="4282269"/>
          </a:xfrm>
        </p:spPr>
        <p:txBody>
          <a:bodyPr>
            <a:noAutofit/>
          </a:bodyPr>
          <a:lstStyle/>
          <a:p>
            <a:r>
              <a:rPr lang="ru-RU" sz="1800" dirty="0" smtClean="0">
                <a:latin typeface="Times New Roman" pitchFamily="18" charset="0"/>
                <a:cs typeface="Times New Roman" pitchFamily="18" charset="0"/>
              </a:rPr>
              <a:t>Создание обстановки </a:t>
            </a:r>
            <a:r>
              <a:rPr lang="ru-RU" sz="1800" b="1" dirty="0" smtClean="0">
                <a:latin typeface="Times New Roman" pitchFamily="18" charset="0"/>
                <a:cs typeface="Times New Roman" pitchFamily="18" charset="0"/>
              </a:rPr>
              <a:t>психологического комфорта</a:t>
            </a:r>
            <a:r>
              <a:rPr lang="ru-RU" sz="1800" dirty="0" smtClean="0">
                <a:latin typeface="Times New Roman" pitchFamily="18" charset="0"/>
                <a:cs typeface="Times New Roman" pitchFamily="18" charset="0"/>
              </a:rPr>
              <a:t> на уроке, при котором дети не боятся собственных ошибок, нередко многократно повторяют задания сначала до положительного результата, что делает даже самых робких и застенчивых учеников раскрепощёнными и активными.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 настоящее время в области педагогики и психологии, учителя-практики говорят и пишут о </a:t>
            </a:r>
            <a:r>
              <a:rPr lang="ru-RU" sz="1800" dirty="0" err="1" smtClean="0">
                <a:latin typeface="Times New Roman" pitchFamily="18" charset="0"/>
                <a:cs typeface="Times New Roman" pitchFamily="18" charset="0"/>
              </a:rPr>
              <a:t>гуманизации</a:t>
            </a:r>
            <a:r>
              <a:rPr lang="ru-RU" sz="1800" dirty="0" smtClean="0">
                <a:latin typeface="Times New Roman" pitchFamily="18" charset="0"/>
                <a:cs typeface="Times New Roman" pitchFamily="18" charset="0"/>
              </a:rPr>
              <a:t> образования, об индивидуальном подходе к ученику в процессе обучения и воспитания, о внимании к каждому ребенку, о создании в школе атмосферы психологического комфорта.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Главным критерием психологического пространства являет безопасная среда, атмосфера психологического комфорта, которая является одновременно и развивающей, и психотерапевтической, и психокоррекционной, ибо в этой атмосфере исчезают барьеры, снимаются психологические защиты, и энергия расходуется не на тревогу или борьбу, а на учебную деятельность, на творчество.</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stretch>
            <a:fillRect/>
          </a:stretch>
        </p:blipFill>
        <p:spPr>
          <a:xfrm>
            <a:off x="2857488" y="4429132"/>
            <a:ext cx="2987824" cy="2233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1" y="504053"/>
            <a:ext cx="7807680" cy="4782336"/>
          </a:xfrm>
        </p:spPr>
        <p:txBody>
          <a:bodyPr>
            <a:normAutofit/>
          </a:bodyPr>
          <a:lstStyle/>
          <a:p>
            <a:r>
              <a:rPr lang="ru-RU" sz="2000" dirty="0" smtClean="0">
                <a:latin typeface="Times New Roman" pitchFamily="18" charset="0"/>
                <a:cs typeface="Times New Roman" pitchFamily="18" charset="0"/>
              </a:rPr>
              <a:t>Что такое комфорт? Комфорт - условия жизни, пребывания, обстановка, обеспечивающие удобство, спокойствие и уют. (Ожегов С.И. Толковый словарь русского языка.) Психологический комфорт - условия жизни, при которых ребенок чувствует себя спокойно, нет необходимости защищаться. Никакие успехи в учебе не принесут пользы, если они «замешаны» на страхе перед взрослыми, подавление личности ребенка. Как писал поэт Борис Слуцкий: «Ничему меня не научит, то, что тычет, талдычит, жучит». Задача учителя организовать определенную систему мер по созданию психологического комфорта на уроке. </a:t>
            </a:r>
            <a:r>
              <a:rPr lang="ru-RU" dirty="0" smtClean="0"/>
              <a:t/>
            </a:r>
            <a:br>
              <a:rPr lang="ru-RU" dirty="0" smtClean="0"/>
            </a:br>
            <a:endParaRPr lang="ru-RU" dirty="0"/>
          </a:p>
        </p:txBody>
      </p:sp>
      <p:pic>
        <p:nvPicPr>
          <p:cNvPr id="3" name="Рисунок 2"/>
          <p:cNvPicPr>
            <a:picLocks noChangeAspect="1"/>
          </p:cNvPicPr>
          <p:nvPr/>
        </p:nvPicPr>
        <p:blipFill>
          <a:blip r:embed="rId2" cstate="print"/>
          <a:stretch>
            <a:fillRect/>
          </a:stretch>
        </p:blipFill>
        <p:spPr>
          <a:xfrm>
            <a:off x="5286380" y="4357694"/>
            <a:ext cx="2916481" cy="21886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Общие подходы к пониманию мотивации учения.</a:t>
            </a:r>
            <a:endParaRPr lang="ru-RU" dirty="0"/>
          </a:p>
        </p:txBody>
      </p:sp>
      <p:sp>
        <p:nvSpPr>
          <p:cNvPr id="3" name="Содержимое 2"/>
          <p:cNvSpPr>
            <a:spLocks noGrp="1"/>
          </p:cNvSpPr>
          <p:nvPr>
            <p:ph idx="1"/>
          </p:nvPr>
        </p:nvSpPr>
        <p:spPr/>
        <p:txBody>
          <a:bodyPr>
            <a:normAutofit/>
          </a:bodyPr>
          <a:lstStyle/>
          <a:p>
            <a:r>
              <a:rPr lang="ru-RU" b="1" dirty="0" smtClean="0">
                <a:latin typeface="Times New Roman" pitchFamily="18" charset="0"/>
                <a:cs typeface="Times New Roman" pitchFamily="18" charset="0"/>
              </a:rPr>
              <a:t>Мотивы</a:t>
            </a:r>
            <a:r>
              <a:rPr lang="ru-RU" dirty="0" smtClean="0">
                <a:latin typeface="Times New Roman" pitchFamily="18" charset="0"/>
                <a:cs typeface="Times New Roman" pitchFamily="18" charset="0"/>
              </a:rPr>
              <a:t> - это осознанные причины и побуждения деятельности.</a:t>
            </a:r>
          </a:p>
          <a:p>
            <a:r>
              <a:rPr lang="ru-RU" b="1" dirty="0" smtClean="0">
                <a:latin typeface="Times New Roman" pitchFamily="18" charset="0"/>
                <a:cs typeface="Times New Roman" pitchFamily="18" charset="0"/>
              </a:rPr>
              <a:t> Мотив учебной деятельности</a:t>
            </a:r>
            <a:r>
              <a:rPr lang="ru-RU" dirty="0" smtClean="0">
                <a:latin typeface="Times New Roman" pitchFamily="18" charset="0"/>
                <a:cs typeface="Times New Roman" pitchFamily="18" charset="0"/>
              </a:rPr>
              <a:t> можно определить как  направленность учащегося на достижение целей собственного развития, в том числе - на приобретение  знаний, умений и навыков, продиктованных его интересами, внутренними потребностями, а также внешней средой.</a:t>
            </a:r>
          </a:p>
          <a:p>
            <a:r>
              <a:rPr lang="ru-RU" b="1" dirty="0" smtClean="0">
                <a:latin typeface="Times New Roman" pitchFamily="18" charset="0"/>
                <a:cs typeface="Times New Roman" pitchFamily="18" charset="0"/>
              </a:rPr>
              <a:t>Мотивация -</a:t>
            </a:r>
            <a:r>
              <a:rPr lang="ru-RU" dirty="0" smtClean="0">
                <a:latin typeface="Times New Roman" pitchFamily="18" charset="0"/>
                <a:cs typeface="Times New Roman" pitchFamily="18" charset="0"/>
              </a:rPr>
              <a:t> склонность, предрасположенность к действию.</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329642" cy="1571612"/>
          </a:xfrm>
        </p:spPr>
        <p:txBody>
          <a:bodyPr>
            <a:noAutofit/>
          </a:bodyPr>
          <a:lstStyle/>
          <a:p>
            <a:r>
              <a:rPr lang="ru-RU" sz="3200" b="1" i="1" dirty="0" smtClean="0">
                <a:solidFill>
                  <a:srgbClr val="002060"/>
                </a:solidFill>
                <a:latin typeface="Times New Roman" pitchFamily="18" charset="0"/>
                <a:cs typeface="Times New Roman" pitchFamily="18" charset="0"/>
              </a:rPr>
              <a:t/>
            </a:r>
            <a:br>
              <a:rPr lang="ru-RU" sz="3200" b="1" i="1" dirty="0" smtClean="0">
                <a:solidFill>
                  <a:srgbClr val="002060"/>
                </a:solidFill>
                <a:latin typeface="Times New Roman" pitchFamily="18" charset="0"/>
                <a:cs typeface="Times New Roman" pitchFamily="18" charset="0"/>
              </a:rPr>
            </a:b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Уровни </a:t>
            </a:r>
            <a:r>
              <a:rPr lang="ru-RU" sz="3200" b="1" dirty="0" smtClean="0">
                <a:latin typeface="Times New Roman" pitchFamily="18" charset="0"/>
                <a:cs typeface="Times New Roman" pitchFamily="18" charset="0"/>
              </a:rPr>
              <a:t>познавательных </a:t>
            </a:r>
            <a:r>
              <a:rPr lang="ru-RU" sz="3200" dirty="0">
                <a:latin typeface="Times New Roman" pitchFamily="18" charset="0"/>
                <a:cs typeface="Times New Roman" pitchFamily="18" charset="0"/>
              </a:rPr>
              <a:t>мотивов </a:t>
            </a:r>
            <a:r>
              <a:rPr lang="ru-RU" sz="3200" dirty="0" smtClean="0">
                <a:latin typeface="Times New Roman" pitchFamily="18" charset="0"/>
                <a:cs typeface="Times New Roman" pitchFamily="18" charset="0"/>
              </a:rPr>
              <a:t>учения</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b="1" i="1" dirty="0" smtClean="0">
                <a:latin typeface="Times New Roman" pitchFamily="18" charset="0"/>
                <a:cs typeface="Times New Roman" pitchFamily="18" charset="0"/>
              </a:rPr>
              <a:t>А.К. Маркова) </a:t>
            </a:r>
            <a:r>
              <a:rPr lang="ru-RU" sz="3200" dirty="0" smtClean="0">
                <a:latin typeface="Times New Roman" pitchFamily="18" charset="0"/>
                <a:cs typeface="Times New Roman" pitchFamily="18" charset="0"/>
              </a:rPr>
              <a:t>:</a:t>
            </a: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4" name="Содержимое 3"/>
          <p:cNvSpPr>
            <a:spLocks noGrp="1"/>
          </p:cNvSpPr>
          <p:nvPr>
            <p:ph idx="1"/>
          </p:nvPr>
        </p:nvSpPr>
        <p:spPr>
          <a:xfrm>
            <a:off x="323528" y="1844824"/>
            <a:ext cx="6347714" cy="3880773"/>
          </a:xfrm>
        </p:spPr>
        <p:txBody>
          <a:bodyPr>
            <a:noAutofit/>
          </a:bodyPr>
          <a:lstStyle/>
          <a:p>
            <a:r>
              <a:rPr lang="ru-RU" sz="2000" b="1" dirty="0" smtClean="0">
                <a:latin typeface="Times New Roman" pitchFamily="18" charset="0"/>
                <a:cs typeface="Times New Roman" pitchFamily="18" charset="0"/>
              </a:rPr>
              <a:t>широкие </a:t>
            </a:r>
            <a:r>
              <a:rPr lang="ru-RU" sz="2000" b="1" dirty="0">
                <a:latin typeface="Times New Roman" pitchFamily="18" charset="0"/>
                <a:cs typeface="Times New Roman" pitchFamily="18" charset="0"/>
              </a:rPr>
              <a:t>познавательные мотивы</a:t>
            </a:r>
            <a:r>
              <a:rPr lang="ru-RU" sz="2000" dirty="0">
                <a:latin typeface="Times New Roman" pitchFamily="18" charset="0"/>
                <a:cs typeface="Times New Roman" pitchFamily="18" charset="0"/>
              </a:rPr>
              <a:t> – ориентация на овладение новыми знаниями, фактами, явлениями, </a:t>
            </a:r>
            <a:r>
              <a:rPr lang="ru-RU" sz="2000" dirty="0" smtClean="0">
                <a:latin typeface="Times New Roman" pitchFamily="18" charset="0"/>
                <a:cs typeface="Times New Roman" pitchFamily="18" charset="0"/>
              </a:rPr>
              <a:t>закономерностями;</a:t>
            </a:r>
          </a:p>
          <a:p>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учебно-познавательные </a:t>
            </a:r>
            <a:r>
              <a:rPr lang="ru-RU" sz="2000" b="1" dirty="0">
                <a:latin typeface="Times New Roman" pitchFamily="18" charset="0"/>
                <a:cs typeface="Times New Roman" pitchFamily="18" charset="0"/>
              </a:rPr>
              <a:t>мотивы </a:t>
            </a:r>
            <a:r>
              <a:rPr lang="ru-RU" sz="2000" dirty="0">
                <a:latin typeface="Times New Roman" pitchFamily="18" charset="0"/>
                <a:cs typeface="Times New Roman" pitchFamily="18" charset="0"/>
              </a:rPr>
              <a:t>– ориентация на усвоение способов добывания знаний, приемов самостоятельного приобретения знаний</a:t>
            </a:r>
            <a:r>
              <a:rPr lang="ru-RU" sz="2000" dirty="0" smtClean="0">
                <a:latin typeface="Times New Roman" pitchFamily="18" charset="0"/>
                <a:cs typeface="Times New Roman" pitchFamily="18" charset="0"/>
              </a:rPr>
              <a:t>;</a:t>
            </a:r>
          </a:p>
          <a:p>
            <a:pPr>
              <a:buNone/>
            </a:pP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мотивы </a:t>
            </a:r>
            <a:r>
              <a:rPr lang="ru-RU" sz="2000" b="1" dirty="0">
                <a:latin typeface="Times New Roman" pitchFamily="18" charset="0"/>
                <a:cs typeface="Times New Roman" pitchFamily="18" charset="0"/>
              </a:rPr>
              <a:t>самообразования</a:t>
            </a:r>
            <a:r>
              <a:rPr lang="ru-RU" sz="2000" dirty="0">
                <a:latin typeface="Times New Roman" pitchFamily="18" charset="0"/>
                <a:cs typeface="Times New Roman" pitchFamily="18" charset="0"/>
              </a:rPr>
              <a:t> - ориентация на приобретение дополнительных знаний, на создание программы самосовершенствования личности.</a:t>
            </a:r>
          </a:p>
        </p:txBody>
      </p:sp>
    </p:spTree>
    <p:extLst>
      <p:ext uri="{BB962C8B-B14F-4D97-AF65-F5344CB8AC3E}">
        <p14:creationId xmlns="" xmlns:p14="http://schemas.microsoft.com/office/powerpoint/2010/main" val="1645029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47" y="-66516"/>
            <a:ext cx="8258204" cy="1143008"/>
          </a:xfrm>
        </p:spPr>
        <p:txBody>
          <a:bodyPr>
            <a:normAutofit fontScale="90000"/>
          </a:bodyPr>
          <a:lstStyle/>
          <a:p>
            <a:r>
              <a:rPr lang="ru-RU" b="1" i="1" dirty="0" smtClean="0">
                <a:solidFill>
                  <a:srgbClr val="002060"/>
                </a:solidFill>
                <a:latin typeface="Times New Roman" pitchFamily="18" charset="0"/>
                <a:cs typeface="Times New Roman" pitchFamily="18" charset="0"/>
              </a:rPr>
              <a:t/>
            </a:r>
            <a:br>
              <a:rPr lang="ru-RU" b="1" i="1" dirty="0" smtClean="0">
                <a:solidFill>
                  <a:srgbClr val="002060"/>
                </a:solidFill>
                <a:latin typeface="Times New Roman" pitchFamily="18" charset="0"/>
                <a:cs typeface="Times New Roman" pitchFamily="18" charset="0"/>
              </a:rPr>
            </a:br>
            <a:r>
              <a:rPr lang="ru-RU" sz="3600" dirty="0" smtClean="0">
                <a:latin typeface="Times New Roman" pitchFamily="18" charset="0"/>
                <a:cs typeface="Times New Roman" pitchFamily="18" charset="0"/>
              </a:rPr>
              <a:t> Уровни </a:t>
            </a:r>
            <a:r>
              <a:rPr lang="ru-RU" sz="3600" b="1" dirty="0" smtClean="0">
                <a:latin typeface="Times New Roman" pitchFamily="18" charset="0"/>
                <a:cs typeface="Times New Roman" pitchFamily="18" charset="0"/>
              </a:rPr>
              <a:t>социальных </a:t>
            </a:r>
            <a:r>
              <a:rPr lang="ru-RU" sz="3600" dirty="0" smtClean="0">
                <a:latin typeface="Times New Roman" pitchFamily="18" charset="0"/>
                <a:cs typeface="Times New Roman" pitchFamily="18" charset="0"/>
              </a:rPr>
              <a:t>мотивов</a:t>
            </a:r>
            <a:r>
              <a:rPr lang="ru-RU"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учения</a:t>
            </a:r>
            <a:br>
              <a:rPr lang="ru-RU" sz="3600" dirty="0" smtClean="0">
                <a:latin typeface="Times New Roman" pitchFamily="18" charset="0"/>
                <a:cs typeface="Times New Roman" pitchFamily="18" charset="0"/>
              </a:rPr>
            </a:br>
            <a:r>
              <a:rPr lang="ru-RU" sz="3600" i="1" dirty="0" smtClean="0">
                <a:solidFill>
                  <a:srgbClr val="002060"/>
                </a:solidFill>
                <a:latin typeface="Times New Roman" pitchFamily="18" charset="0"/>
                <a:cs typeface="Times New Roman" pitchFamily="18" charset="0"/>
              </a:rPr>
              <a:t>(</a:t>
            </a:r>
            <a:r>
              <a:rPr lang="ru-RU" sz="3600" b="1" i="1" dirty="0" smtClean="0">
                <a:solidFill>
                  <a:srgbClr val="002060"/>
                </a:solidFill>
                <a:latin typeface="Times New Roman" pitchFamily="18" charset="0"/>
                <a:cs typeface="Times New Roman" pitchFamily="18" charset="0"/>
              </a:rPr>
              <a:t>А.К. Маркова):</a:t>
            </a:r>
            <a:r>
              <a:rPr lang="ru-RU" sz="4800" dirty="0" smtClean="0">
                <a:latin typeface="Times New Roman" pitchFamily="18" charset="0"/>
                <a:cs typeface="Times New Roman" pitchFamily="18" charset="0"/>
              </a:rPr>
              <a:t/>
            </a:r>
            <a:br>
              <a:rPr lang="ru-RU" sz="4800"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285720" y="1643050"/>
            <a:ext cx="8229600" cy="4972072"/>
          </a:xfrm>
        </p:spPr>
        <p:txBody>
          <a:bodyPr>
            <a:normAutofit/>
          </a:bodyPr>
          <a:lstStyle/>
          <a:p>
            <a:r>
              <a:rPr lang="ru-RU" sz="2400" b="1" dirty="0">
                <a:latin typeface="Times New Roman" pitchFamily="18" charset="0"/>
                <a:cs typeface="Times New Roman" pitchFamily="18" charset="0"/>
              </a:rPr>
              <a:t>широкие социальные мотивы </a:t>
            </a:r>
            <a:r>
              <a:rPr lang="ru-RU" sz="2400" dirty="0">
                <a:latin typeface="Times New Roman" pitchFamily="18" charset="0"/>
                <a:cs typeface="Times New Roman" pitchFamily="18" charset="0"/>
              </a:rPr>
              <a:t>– мотивы долга и ответственности, понимание социальной </a:t>
            </a:r>
            <a:r>
              <a:rPr lang="ru-RU" sz="2400" dirty="0" smtClean="0">
                <a:latin typeface="Times New Roman" pitchFamily="18" charset="0"/>
                <a:cs typeface="Times New Roman" pitchFamily="18" charset="0"/>
              </a:rPr>
              <a:t>значимости</a:t>
            </a:r>
          </a:p>
          <a:p>
            <a:pPr>
              <a:buNone/>
            </a:pPr>
            <a:r>
              <a:rPr lang="ru-RU" sz="2400" dirty="0" smtClean="0">
                <a:latin typeface="Times New Roman" pitchFamily="18" charset="0"/>
                <a:cs typeface="Times New Roman" pitchFamily="18" charset="0"/>
              </a:rPr>
              <a:t>     учения;</a:t>
            </a:r>
            <a:endParaRPr lang="ru-RU" sz="2400" dirty="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узкие </a:t>
            </a:r>
            <a:r>
              <a:rPr lang="ru-RU" sz="2400" b="1" dirty="0">
                <a:latin typeface="Times New Roman" pitchFamily="18" charset="0"/>
                <a:cs typeface="Times New Roman" pitchFamily="18" charset="0"/>
              </a:rPr>
              <a:t>социальные мотивы </a:t>
            </a:r>
            <a:r>
              <a:rPr lang="ru-RU" sz="2400" dirty="0">
                <a:latin typeface="Times New Roman" pitchFamily="18" charset="0"/>
                <a:cs typeface="Times New Roman" pitchFamily="18" charset="0"/>
              </a:rPr>
              <a:t>(позиционные) </a:t>
            </a:r>
            <a:r>
              <a:rPr lang="ru-RU" sz="2400" dirty="0" smtClean="0">
                <a:latin typeface="Times New Roman" pitchFamily="18" charset="0"/>
                <a:cs typeface="Times New Roman" pitchFamily="18" charset="0"/>
              </a:rPr>
              <a:t>–</a:t>
            </a:r>
          </a:p>
          <a:p>
            <a:pPr>
              <a:buNone/>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стремление занять определенную </a:t>
            </a:r>
            <a:r>
              <a:rPr lang="ru-RU" sz="2400" dirty="0" smtClean="0">
                <a:latin typeface="Times New Roman" pitchFamily="18" charset="0"/>
                <a:cs typeface="Times New Roman" pitchFamily="18" charset="0"/>
              </a:rPr>
              <a:t>позицию</a:t>
            </a:r>
          </a:p>
          <a:p>
            <a:pPr>
              <a:buNone/>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в отношении окружающих (например</a:t>
            </a:r>
            <a:r>
              <a:rPr lang="ru-RU" sz="2400" dirty="0" smtClean="0">
                <a:latin typeface="Times New Roman" pitchFamily="18" charset="0"/>
                <a:cs typeface="Times New Roman" pitchFamily="18" charset="0"/>
              </a:rPr>
              <a:t>,</a:t>
            </a:r>
          </a:p>
          <a:p>
            <a:pPr>
              <a:buNone/>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заслужить их одобрение</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мотивы </a:t>
            </a:r>
            <a:r>
              <a:rPr lang="ru-RU" sz="2400" b="1" dirty="0">
                <a:latin typeface="Times New Roman" pitchFamily="18" charset="0"/>
                <a:cs typeface="Times New Roman" pitchFamily="18" charset="0"/>
              </a:rPr>
              <a:t>социального сотрудничества</a:t>
            </a:r>
            <a:r>
              <a:rPr lang="ru-RU" sz="2400" dirty="0">
                <a:latin typeface="Times New Roman" pitchFamily="18" charset="0"/>
                <a:cs typeface="Times New Roman" pitchFamily="18" charset="0"/>
              </a:rPr>
              <a:t> – </a:t>
            </a:r>
            <a:r>
              <a:rPr lang="ru-RU" sz="2400" dirty="0" smtClean="0">
                <a:latin typeface="Times New Roman" pitchFamily="18" charset="0"/>
                <a:cs typeface="Times New Roman" pitchFamily="18" charset="0"/>
              </a:rPr>
              <a:t>ориентация на взаимоотношения взаимодействия с </a:t>
            </a:r>
            <a:r>
              <a:rPr lang="ru-RU" sz="2400" dirty="0">
                <a:latin typeface="Times New Roman" pitchFamily="18" charset="0"/>
                <a:cs typeface="Times New Roman" pitchFamily="18" charset="0"/>
              </a:rPr>
              <a:t>другими людьми.</a:t>
            </a:r>
          </a:p>
        </p:txBody>
      </p:sp>
    </p:spTree>
    <p:extLst>
      <p:ext uri="{BB962C8B-B14F-4D97-AF65-F5344CB8AC3E}">
        <p14:creationId xmlns="" xmlns:p14="http://schemas.microsoft.com/office/powerpoint/2010/main" val="3090614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0"/>
            <a:ext cx="6671592" cy="1643050"/>
          </a:xfrm>
        </p:spPr>
        <p:txBody>
          <a:bodyPr>
            <a:normAutofit fontScale="90000"/>
          </a:bodyPr>
          <a:lstStyle/>
          <a:p>
            <a:r>
              <a:rPr lang="ru-RU" b="1" dirty="0" smtClean="0">
                <a:latin typeface="Times New Roman" pitchFamily="18" charset="0"/>
                <a:cs typeface="Times New Roman" pitchFamily="18" charset="0"/>
              </a:rPr>
              <a:t>Классификация мотивов, характеризующая отношение к самой </a:t>
            </a:r>
            <a:r>
              <a:rPr lang="ru-RU" b="1" dirty="0" smtClean="0">
                <a:latin typeface="Times New Roman" pitchFamily="18" charset="0"/>
                <a:cs typeface="Times New Roman" pitchFamily="18" charset="0"/>
              </a:rPr>
              <a:t>деятельности.</a:t>
            </a:r>
            <a:r>
              <a:rPr lang="ru-RU" dirty="0" smtClean="0"/>
              <a:t/>
            </a:r>
            <a:br>
              <a:rPr lang="ru-RU" dirty="0" smtClean="0"/>
            </a:br>
            <a:endParaRPr lang="ru-RU" dirty="0"/>
          </a:p>
        </p:txBody>
      </p:sp>
      <p:sp>
        <p:nvSpPr>
          <p:cNvPr id="3" name="Содержимое 2"/>
          <p:cNvSpPr>
            <a:spLocks noGrp="1"/>
          </p:cNvSpPr>
          <p:nvPr>
            <p:ph idx="1"/>
          </p:nvPr>
        </p:nvSpPr>
        <p:spPr>
          <a:xfrm>
            <a:off x="285720" y="1643050"/>
            <a:ext cx="7072362" cy="4398313"/>
          </a:xfrm>
        </p:spPr>
        <p:txBody>
          <a:bodyPr/>
          <a:lstStyle/>
          <a:p>
            <a:r>
              <a:rPr lang="ru-RU" b="1" dirty="0" smtClean="0">
                <a:latin typeface="Times New Roman" pitchFamily="18" charset="0"/>
                <a:cs typeface="Times New Roman" pitchFamily="18" charset="0"/>
              </a:rPr>
              <a:t>внешние </a:t>
            </a:r>
            <a:r>
              <a:rPr lang="ru-RU" dirty="0" smtClean="0">
                <a:latin typeface="Times New Roman" pitchFamily="18" charset="0"/>
                <a:cs typeface="Times New Roman" pitchFamily="18" charset="0"/>
              </a:rPr>
              <a:t>по отношению к деятельности</a:t>
            </a:r>
          </a:p>
          <a:p>
            <a:pPr>
              <a:buNone/>
            </a:pPr>
            <a:r>
              <a:rPr lang="ru-RU" dirty="0" smtClean="0">
                <a:latin typeface="Times New Roman" pitchFamily="18" charset="0"/>
                <a:cs typeface="Times New Roman" pitchFamily="18" charset="0"/>
              </a:rPr>
              <a:t>      (они не связаны с деятельностью);</a:t>
            </a:r>
          </a:p>
          <a:p>
            <a:r>
              <a:rPr lang="ru-RU" b="1" dirty="0" smtClean="0">
                <a:latin typeface="Times New Roman" pitchFamily="18" charset="0"/>
                <a:cs typeface="Times New Roman" pitchFamily="18" charset="0"/>
              </a:rPr>
              <a:t>внутренние</a:t>
            </a:r>
            <a:r>
              <a:rPr lang="ru-RU" dirty="0" smtClean="0">
                <a:latin typeface="Times New Roman" pitchFamily="18" charset="0"/>
                <a:cs typeface="Times New Roman" pitchFamily="18" charset="0"/>
              </a:rPr>
              <a:t> мотивы характеризуются </a:t>
            </a:r>
          </a:p>
          <a:p>
            <a:pPr>
              <a:buNone/>
            </a:pPr>
            <a:r>
              <a:rPr lang="ru-RU" dirty="0" smtClean="0">
                <a:latin typeface="Times New Roman" pitchFamily="18" charset="0"/>
                <a:cs typeface="Times New Roman" pitchFamily="18" charset="0"/>
              </a:rPr>
              <a:t>     интересом  к самому процессу и его результату</a:t>
            </a:r>
          </a:p>
          <a:p>
            <a:pPr>
              <a:buNone/>
            </a:pPr>
            <a:r>
              <a:rPr lang="ru-RU" dirty="0" smtClean="0">
                <a:latin typeface="Times New Roman" pitchFamily="18" charset="0"/>
                <a:cs typeface="Times New Roman" pitchFamily="18" charset="0"/>
              </a:rPr>
              <a:t>	Мотивы</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Смыслообразующие</a:t>
            </a:r>
            <a:r>
              <a:rPr lang="ru-RU" dirty="0" smtClean="0">
                <a:latin typeface="Times New Roman" pitchFamily="18" charset="0"/>
                <a:cs typeface="Times New Roman" pitchFamily="18" charset="0"/>
              </a:rPr>
              <a:t> - придают деятельности личностный смысл (внутренние)</a:t>
            </a:r>
          </a:p>
          <a:p>
            <a:r>
              <a:rPr lang="ru-RU" dirty="0" smtClean="0">
                <a:latin typeface="Times New Roman" pitchFamily="18" charset="0"/>
                <a:cs typeface="Times New Roman" pitchFamily="18" charset="0"/>
              </a:rPr>
              <a:t> Стимулы – эмоционально окрашенные, побудительные факторы (внешние)</a:t>
            </a:r>
          </a:p>
          <a:p>
            <a:endParaRPr lang="ru-RU" dirty="0"/>
          </a:p>
        </p:txBody>
      </p:sp>
      <p:pic>
        <p:nvPicPr>
          <p:cNvPr id="4" name="Рисунок 3"/>
          <p:cNvPicPr>
            <a:picLocks noChangeAspect="1"/>
          </p:cNvPicPr>
          <p:nvPr/>
        </p:nvPicPr>
        <p:blipFill>
          <a:blip r:embed="rId2" cstate="print"/>
          <a:stretch>
            <a:fillRect/>
          </a:stretch>
        </p:blipFill>
        <p:spPr>
          <a:xfrm>
            <a:off x="2428860" y="4795184"/>
            <a:ext cx="2756909" cy="20628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0"/>
            <a:ext cx="6347713" cy="1071546"/>
          </a:xfrm>
        </p:spPr>
        <p:txBody>
          <a:bodyPr>
            <a:normAutofit fontScale="90000"/>
          </a:bodyPr>
          <a:lstStyle/>
          <a:p>
            <a:r>
              <a:rPr lang="ru-RU" b="1" dirty="0" smtClean="0">
                <a:latin typeface="Times New Roman" pitchFamily="18" charset="0"/>
                <a:cs typeface="Times New Roman" pitchFamily="18" charset="0"/>
              </a:rPr>
              <a:t>Условия,  влияющие  на  внутреннюю учебную мотивацию:</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285720" y="1285875"/>
          <a:ext cx="7358093" cy="741680"/>
        </p:xfrm>
        <a:graphic>
          <a:graphicData uri="http://schemas.openxmlformats.org/drawingml/2006/table">
            <a:tbl>
              <a:tblPr firstRow="1" bandRow="1">
                <a:tableStyleId>{5C22544A-7EE6-4342-B048-85BDC9FD1C3A}</a:tableStyleId>
              </a:tblPr>
              <a:tblGrid>
                <a:gridCol w="3750499"/>
                <a:gridCol w="3607594"/>
              </a:tblGrid>
              <a:tr h="370840">
                <a:tc>
                  <a:txBody>
                    <a:bodyPr/>
                    <a:lstStyle/>
                    <a:p>
                      <a:pPr algn="ctr"/>
                      <a:r>
                        <a:rPr lang="ru-RU" dirty="0" smtClean="0"/>
                        <a:t>Снижают</a:t>
                      </a:r>
                      <a:endParaRPr lang="ru-RU" dirty="0"/>
                    </a:p>
                  </a:txBody>
                  <a:tcPr/>
                </a:tc>
                <a:tc>
                  <a:txBody>
                    <a:bodyPr/>
                    <a:lstStyle/>
                    <a:p>
                      <a:pPr algn="ctr"/>
                      <a:r>
                        <a:rPr lang="ru-RU" dirty="0" smtClean="0"/>
                        <a:t>Усиливают</a:t>
                      </a:r>
                      <a:endParaRPr lang="ru-RU" dirty="0"/>
                    </a:p>
                  </a:txBody>
                  <a:tcPr/>
                </a:tc>
              </a:tr>
              <a:tr h="370840">
                <a:tc>
                  <a:txBody>
                    <a:bodyPr/>
                    <a:lstStyle/>
                    <a:p>
                      <a:endParaRPr lang="ru-RU"/>
                    </a:p>
                  </a:txBody>
                  <a:tcPr/>
                </a:tc>
                <a:tc>
                  <a:txBody>
                    <a:bodyPr/>
                    <a:lstStyle/>
                    <a:p>
                      <a:endParaRPr lang="ru-RU" dirty="0"/>
                    </a:p>
                  </a:txBody>
                  <a:tcPr/>
                </a:tc>
              </a:tr>
            </a:tbl>
          </a:graphicData>
        </a:graphic>
      </p:graphicFrame>
      <p:graphicFrame>
        <p:nvGraphicFramePr>
          <p:cNvPr id="5" name="Таблица 4"/>
          <p:cNvGraphicFramePr>
            <a:graphicFrameLocks noGrp="1"/>
          </p:cNvGraphicFramePr>
          <p:nvPr/>
        </p:nvGraphicFramePr>
        <p:xfrm>
          <a:off x="285720" y="1643050"/>
          <a:ext cx="5214974" cy="4389453"/>
        </p:xfrm>
        <a:graphic>
          <a:graphicData uri="http://schemas.openxmlformats.org/drawingml/2006/table">
            <a:tbl>
              <a:tblPr firstRow="1" bandRow="1">
                <a:tableStyleId>{5C22544A-7EE6-4342-B048-85BDC9FD1C3A}</a:tableStyleId>
              </a:tblPr>
              <a:tblGrid>
                <a:gridCol w="5214974"/>
              </a:tblGrid>
              <a:tr h="1217414">
                <a:tc>
                  <a:txBody>
                    <a:bodyPr/>
                    <a:lstStyle/>
                    <a:p>
                      <a:r>
                        <a:rPr lang="ru-RU" sz="1800" b="1" kern="1200" dirty="0" smtClean="0">
                          <a:solidFill>
                            <a:schemeClr val="dk1"/>
                          </a:solidFill>
                          <a:latin typeface="Times New Roman" pitchFamily="18" charset="0"/>
                          <a:ea typeface="+mn-ea"/>
                          <a:cs typeface="Times New Roman" pitchFamily="18" charset="0"/>
                        </a:rPr>
                        <a:t>Переход причин, вызвавших</a:t>
                      </a:r>
                    </a:p>
                    <a:p>
                      <a:r>
                        <a:rPr lang="ru-RU" sz="1800" b="1" kern="1200" dirty="0" smtClean="0">
                          <a:solidFill>
                            <a:schemeClr val="dk1"/>
                          </a:solidFill>
                          <a:latin typeface="Times New Roman" pitchFamily="18" charset="0"/>
                          <a:ea typeface="+mn-ea"/>
                          <a:cs typeface="Times New Roman" pitchFamily="18" charset="0"/>
                        </a:rPr>
                        <a:t> мотивацию, от внутренних  к</a:t>
                      </a:r>
                    </a:p>
                    <a:p>
                      <a:r>
                        <a:rPr lang="ru-RU" sz="1800" b="1" kern="1200" dirty="0" smtClean="0">
                          <a:solidFill>
                            <a:schemeClr val="dk1"/>
                          </a:solidFill>
                          <a:latin typeface="Times New Roman" pitchFamily="18" charset="0"/>
                          <a:ea typeface="+mn-ea"/>
                          <a:cs typeface="Times New Roman" pitchFamily="18" charset="0"/>
                        </a:rPr>
                        <a:t> внешним</a:t>
                      </a:r>
                      <a:endParaRPr lang="ru-RU" b="1" dirty="0">
                        <a:latin typeface="Times New Roman" pitchFamily="18" charset="0"/>
                        <a:cs typeface="Times New Roman" pitchFamily="18" charset="0"/>
                      </a:endParaRPr>
                    </a:p>
                  </a:txBody>
                  <a:tcPr/>
                </a:tc>
              </a:tr>
              <a:tr h="2678310">
                <a:tc>
                  <a:txBody>
                    <a:bodyPr/>
                    <a:lstStyle/>
                    <a:p>
                      <a:r>
                        <a:rPr lang="ru-RU" sz="1800" b="1" kern="1200" dirty="0" smtClean="0">
                          <a:solidFill>
                            <a:schemeClr val="dk1"/>
                          </a:solidFill>
                          <a:latin typeface="Times New Roman" pitchFamily="18" charset="0"/>
                          <a:ea typeface="+mn-ea"/>
                          <a:cs typeface="Times New Roman" pitchFamily="18" charset="0"/>
                        </a:rPr>
                        <a:t>Чрезмерное внимание и </a:t>
                      </a:r>
                    </a:p>
                    <a:p>
                      <a:r>
                        <a:rPr lang="ru-RU" sz="1800" b="1" kern="1200" dirty="0" smtClean="0">
                          <a:solidFill>
                            <a:schemeClr val="dk1"/>
                          </a:solidFill>
                          <a:latin typeface="Times New Roman" pitchFamily="18" charset="0"/>
                          <a:ea typeface="+mn-ea"/>
                          <a:cs typeface="Times New Roman" pitchFamily="18" charset="0"/>
                        </a:rPr>
                        <a:t>игнорирование, неискренние </a:t>
                      </a:r>
                    </a:p>
                    <a:p>
                      <a:r>
                        <a:rPr lang="ru-RU" sz="1800" b="1" kern="1200" dirty="0" smtClean="0">
                          <a:solidFill>
                            <a:schemeClr val="dk1"/>
                          </a:solidFill>
                          <a:latin typeface="Times New Roman" pitchFamily="18" charset="0"/>
                          <a:ea typeface="+mn-ea"/>
                          <a:cs typeface="Times New Roman" pitchFamily="18" charset="0"/>
                        </a:rPr>
                        <a:t>похвалы, жесткие наказания, </a:t>
                      </a:r>
                    </a:p>
                    <a:p>
                      <a:r>
                        <a:rPr lang="ru-RU" sz="1800" b="1" kern="1200" dirty="0" smtClean="0">
                          <a:solidFill>
                            <a:schemeClr val="dk1"/>
                          </a:solidFill>
                          <a:latin typeface="Times New Roman" pitchFamily="18" charset="0"/>
                          <a:ea typeface="+mn-ea"/>
                          <a:cs typeface="Times New Roman" pitchFamily="18" charset="0"/>
                        </a:rPr>
                        <a:t>принижающая критика, </a:t>
                      </a:r>
                    </a:p>
                    <a:p>
                      <a:r>
                        <a:rPr lang="ru-RU" sz="1800" b="1" kern="1200" dirty="0" smtClean="0">
                          <a:solidFill>
                            <a:schemeClr val="dk1"/>
                          </a:solidFill>
                          <a:latin typeface="Times New Roman" pitchFamily="18" charset="0"/>
                          <a:ea typeface="+mn-ea"/>
                          <a:cs typeface="Times New Roman" pitchFamily="18" charset="0"/>
                        </a:rPr>
                        <a:t>неоправданно завышенные и</a:t>
                      </a:r>
                    </a:p>
                    <a:p>
                      <a:r>
                        <a:rPr lang="ru-RU" sz="1800" b="1" kern="1200" dirty="0" smtClean="0">
                          <a:solidFill>
                            <a:schemeClr val="dk1"/>
                          </a:solidFill>
                          <a:latin typeface="Times New Roman" pitchFamily="18" charset="0"/>
                          <a:ea typeface="+mn-ea"/>
                          <a:cs typeface="Times New Roman" pitchFamily="18" charset="0"/>
                        </a:rPr>
                        <a:t>заниженные оценки, материальное</a:t>
                      </a:r>
                    </a:p>
                    <a:p>
                      <a:r>
                        <a:rPr lang="ru-RU" sz="1800" b="1" kern="1200" dirty="0" smtClean="0">
                          <a:solidFill>
                            <a:schemeClr val="dk1"/>
                          </a:solidFill>
                          <a:latin typeface="Times New Roman" pitchFamily="18" charset="0"/>
                          <a:ea typeface="+mn-ea"/>
                          <a:cs typeface="Times New Roman" pitchFamily="18" charset="0"/>
                        </a:rPr>
                        <a:t> поощрение или лишение</a:t>
                      </a:r>
                      <a:endParaRPr lang="ru-RU" b="1" dirty="0">
                        <a:latin typeface="Times New Roman" pitchFamily="18" charset="0"/>
                        <a:cs typeface="Times New Roman" pitchFamily="18" charset="0"/>
                      </a:endParaRPr>
                    </a:p>
                  </a:txBody>
                  <a:tcPr/>
                </a:tc>
              </a:tr>
              <a:tr h="493729">
                <a:tc>
                  <a:txBody>
                    <a:bodyPr/>
                    <a:lstStyle/>
                    <a:p>
                      <a:endParaRPr lang="ru-RU" b="1" dirty="0"/>
                    </a:p>
                  </a:txBody>
                  <a:tcPr/>
                </a:tc>
              </a:tr>
            </a:tbl>
          </a:graphicData>
        </a:graphic>
      </p:graphicFrame>
      <p:graphicFrame>
        <p:nvGraphicFramePr>
          <p:cNvPr id="6" name="Таблица 5"/>
          <p:cNvGraphicFramePr>
            <a:graphicFrameLocks noGrp="1"/>
          </p:cNvGraphicFramePr>
          <p:nvPr/>
        </p:nvGraphicFramePr>
        <p:xfrm>
          <a:off x="4071934" y="1643050"/>
          <a:ext cx="3571900" cy="3000396"/>
        </p:xfrm>
        <a:graphic>
          <a:graphicData uri="http://schemas.openxmlformats.org/drawingml/2006/table">
            <a:tbl>
              <a:tblPr firstRow="1" bandRow="1">
                <a:tableStyleId>{5C22544A-7EE6-4342-B048-85BDC9FD1C3A}</a:tableStyleId>
              </a:tblPr>
              <a:tblGrid>
                <a:gridCol w="3571900"/>
              </a:tblGrid>
              <a:tr h="1235457">
                <a:tc>
                  <a:txBody>
                    <a:bodyPr/>
                    <a:lstStyle/>
                    <a:p>
                      <a:r>
                        <a:rPr lang="ru-RU" sz="1800" b="1" kern="1200" dirty="0" smtClean="0">
                          <a:solidFill>
                            <a:schemeClr val="dk1"/>
                          </a:solidFill>
                          <a:latin typeface="Times New Roman" pitchFamily="18" charset="0"/>
                          <a:ea typeface="+mn-ea"/>
                          <a:cs typeface="Times New Roman" pitchFamily="18" charset="0"/>
                        </a:rPr>
                        <a:t>Рост уверенности учащегося   в своих силах</a:t>
                      </a:r>
                      <a:endParaRPr lang="ru-RU" b="1" dirty="0">
                        <a:latin typeface="Times New Roman" pitchFamily="18" charset="0"/>
                        <a:cs typeface="Times New Roman" pitchFamily="18" charset="0"/>
                      </a:endParaRPr>
                    </a:p>
                  </a:txBody>
                  <a:tcPr/>
                </a:tc>
              </a:tr>
              <a:tr h="1764939">
                <a:tc>
                  <a:txBody>
                    <a:bodyPr/>
                    <a:lstStyle/>
                    <a:p>
                      <a:r>
                        <a:rPr lang="ru-RU" sz="1800" b="1" kern="1200" dirty="0" smtClean="0">
                          <a:solidFill>
                            <a:schemeClr val="dk1"/>
                          </a:solidFill>
                          <a:latin typeface="Times New Roman" pitchFamily="18" charset="0"/>
                          <a:ea typeface="+mn-ea"/>
                          <a:cs typeface="Times New Roman" pitchFamily="18" charset="0"/>
                        </a:rPr>
                        <a:t>Расширение жизненного опыта и углубление  внутреннего мира учащегося</a:t>
                      </a:r>
                      <a:endParaRPr lang="ru-RU" b="1" dirty="0">
                        <a:latin typeface="Times New Roman" pitchFamily="18" charset="0"/>
                        <a:cs typeface="Times New Roman" pitchFamily="18" charset="0"/>
                      </a:endParaRPr>
                    </a:p>
                  </a:txBody>
                  <a:tcPr/>
                </a:tc>
              </a:tr>
            </a:tbl>
          </a:graphicData>
        </a:graphic>
      </p:graphicFrame>
      <p:sp>
        <p:nvSpPr>
          <p:cNvPr id="7" name="Прямоугольник 6"/>
          <p:cNvSpPr/>
          <p:nvPr/>
        </p:nvSpPr>
        <p:spPr>
          <a:xfrm>
            <a:off x="428596" y="4929198"/>
            <a:ext cx="8501122" cy="1754326"/>
          </a:xfrm>
          <a:prstGeom prst="rect">
            <a:avLst/>
          </a:prstGeom>
        </p:spPr>
        <p:txBody>
          <a:bodyPr wrap="square">
            <a:spAutoFit/>
          </a:bodyPr>
          <a:lstStyle/>
          <a:p>
            <a:endParaRPr lang="ru-RU" b="1" dirty="0" smtClean="0">
              <a:solidFill>
                <a:schemeClr val="dk1"/>
              </a:solidFill>
              <a:latin typeface="Times New Roman" pitchFamily="18" charset="0"/>
              <a:cs typeface="Times New Roman" pitchFamily="18" charset="0"/>
            </a:endParaRPr>
          </a:p>
          <a:p>
            <a:r>
              <a:rPr lang="ru-RU" b="1" dirty="0" smtClean="0">
                <a:solidFill>
                  <a:schemeClr val="dk1"/>
                </a:solidFill>
                <a:latin typeface="Times New Roman" pitchFamily="18" charset="0"/>
                <a:cs typeface="Times New Roman" pitchFamily="18" charset="0"/>
              </a:rPr>
              <a:t>Механизмы формирования мотивации «снизу вверх»: сложившиеся или специально созданные условия учебной  деятельности актуализируют мотивационные состояния (ситуативные </a:t>
            </a:r>
            <a:r>
              <a:rPr lang="ru-RU" b="1" dirty="0" err="1" smtClean="0">
                <a:solidFill>
                  <a:schemeClr val="dk1"/>
                </a:solidFill>
                <a:latin typeface="Times New Roman" pitchFamily="18" charset="0"/>
                <a:cs typeface="Times New Roman" pitchFamily="18" charset="0"/>
              </a:rPr>
              <a:t>побеждения</a:t>
            </a:r>
            <a:r>
              <a:rPr lang="ru-RU" b="1" dirty="0" smtClean="0">
                <a:solidFill>
                  <a:schemeClr val="dk1"/>
                </a:solidFill>
                <a:latin typeface="Times New Roman" pitchFamily="18" charset="0"/>
                <a:cs typeface="Times New Roman" pitchFamily="18" charset="0"/>
              </a:rPr>
              <a:t>), которые при систематической актуализации постепенно переходят  в мотивационные свойства (устойчивые образования психики).</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normAutofit/>
          </a:bodyPr>
          <a:lstStyle/>
          <a:p>
            <a:r>
              <a:rPr lang="ru-RU" sz="3200" b="1" dirty="0" smtClean="0">
                <a:latin typeface="Times New Roman" pitchFamily="18" charset="0"/>
                <a:cs typeface="Times New Roman" pitchFamily="18" charset="0"/>
              </a:rPr>
              <a:t>Варианты поведения учащихся в ситуациях стремления  к успеху и избегания неудач</a:t>
            </a:r>
            <a:endParaRPr lang="ru-RU" sz="3200" dirty="0"/>
          </a:p>
        </p:txBody>
      </p:sp>
      <p:graphicFrame>
        <p:nvGraphicFramePr>
          <p:cNvPr id="4" name="Содержимое 3"/>
          <p:cNvGraphicFramePr>
            <a:graphicFrameLocks noGrp="1"/>
          </p:cNvGraphicFramePr>
          <p:nvPr>
            <p:ph idx="1"/>
          </p:nvPr>
        </p:nvGraphicFramePr>
        <p:xfrm>
          <a:off x="214281" y="1214422"/>
          <a:ext cx="8572560" cy="5317814"/>
        </p:xfrm>
        <a:graphic>
          <a:graphicData uri="http://schemas.openxmlformats.org/drawingml/2006/table">
            <a:tbl>
              <a:tblPr firstRow="1" bandRow="1">
                <a:tableStyleId>{5C22544A-7EE6-4342-B048-85BDC9FD1C3A}</a:tableStyleId>
              </a:tblPr>
              <a:tblGrid>
                <a:gridCol w="2857520"/>
                <a:gridCol w="2857520"/>
                <a:gridCol w="2857520"/>
              </a:tblGrid>
              <a:tr h="928694">
                <a:tc>
                  <a:txBody>
                    <a:bodyPr/>
                    <a:lstStyle/>
                    <a:p>
                      <a:pPr algn="ctr"/>
                      <a:r>
                        <a:rPr lang="ru-RU" sz="1800" b="1" kern="1200" dirty="0" smtClean="0">
                          <a:solidFill>
                            <a:schemeClr val="lt1"/>
                          </a:solidFill>
                          <a:latin typeface="Times New Roman" pitchFamily="18" charset="0"/>
                          <a:ea typeface="+mn-ea"/>
                          <a:cs typeface="Times New Roman" pitchFamily="18" charset="0"/>
                        </a:rPr>
                        <a:t>Характеристики деятельности</a:t>
                      </a:r>
                      <a:endParaRPr lang="ru-RU"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latin typeface="Times New Roman" pitchFamily="18" charset="0"/>
                          <a:ea typeface="+mn-ea"/>
                          <a:cs typeface="Times New Roman" pitchFamily="18" charset="0"/>
                        </a:rPr>
                        <a:t>Учащиеся с мотивом стремления к успеху</a:t>
                      </a:r>
                      <a:endParaRPr lang="ru-RU" dirty="0" smtClean="0">
                        <a:latin typeface="Times New Roman" pitchFamily="18" charset="0"/>
                        <a:cs typeface="Times New Roman" pitchFamily="18" charset="0"/>
                      </a:endParaRPr>
                    </a:p>
                    <a:p>
                      <a:pPr algn="ctr"/>
                      <a:endParaRPr lang="ru-RU"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latin typeface="Times New Roman" pitchFamily="18" charset="0"/>
                          <a:ea typeface="+mn-ea"/>
                          <a:cs typeface="Times New Roman" pitchFamily="18" charset="0"/>
                        </a:rPr>
                        <a:t>Учащиеся  с мотивом избегания неудач</a:t>
                      </a:r>
                      <a:endParaRPr lang="ru-RU" dirty="0" smtClean="0">
                        <a:latin typeface="Times New Roman" pitchFamily="18" charset="0"/>
                        <a:cs typeface="Times New Roman" pitchFamily="18" charset="0"/>
                      </a:endParaRPr>
                    </a:p>
                    <a:p>
                      <a:pPr algn="ctr"/>
                      <a:endParaRPr lang="ru-RU" dirty="0"/>
                    </a:p>
                  </a:txBody>
                  <a:tcPr/>
                </a:tc>
              </a:tr>
              <a:tr h="522452">
                <a:tc>
                  <a:txBody>
                    <a:bodyPr/>
                    <a:lstStyle/>
                    <a:p>
                      <a:r>
                        <a:rPr lang="ru-RU" sz="1800" b="1" kern="1200" dirty="0" smtClean="0">
                          <a:solidFill>
                            <a:schemeClr val="dk1"/>
                          </a:solidFill>
                          <a:latin typeface="Times New Roman" pitchFamily="18" charset="0"/>
                          <a:ea typeface="+mn-ea"/>
                          <a:cs typeface="Times New Roman" pitchFamily="18" charset="0"/>
                        </a:rPr>
                        <a:t>Ситуация достижения</a:t>
                      </a:r>
                      <a:endParaRPr lang="ru-RU" b="1" dirty="0">
                        <a:latin typeface="Times New Roman" pitchFamily="18" charset="0"/>
                        <a:cs typeface="Times New Roman" pitchFamily="18" charset="0"/>
                      </a:endParaRPr>
                    </a:p>
                  </a:txBody>
                  <a:tcPr/>
                </a:tc>
                <a:tc>
                  <a:txBody>
                    <a:bodyPr/>
                    <a:lstStyle/>
                    <a:p>
                      <a:r>
                        <a:rPr lang="ru-RU" sz="1800" b="1" kern="1200" dirty="0" smtClean="0">
                          <a:solidFill>
                            <a:schemeClr val="dk1"/>
                          </a:solidFill>
                          <a:latin typeface="Times New Roman" pitchFamily="18" charset="0"/>
                          <a:ea typeface="+mn-ea"/>
                          <a:cs typeface="Times New Roman" pitchFamily="18" charset="0"/>
                        </a:rPr>
                        <a:t>Активно ищут ситуации соревнования, риска с личной ответственностью за исход.</a:t>
                      </a:r>
                      <a:endParaRPr lang="ru-RU" b="1" dirty="0">
                        <a:latin typeface="Times New Roman" pitchFamily="18" charset="0"/>
                        <a:cs typeface="Times New Roman" pitchFamily="18" charset="0"/>
                      </a:endParaRPr>
                    </a:p>
                  </a:txBody>
                  <a:tcPr/>
                </a:tc>
                <a:tc>
                  <a:txBody>
                    <a:bodyPr/>
                    <a:lstStyle/>
                    <a:p>
                      <a:r>
                        <a:rPr lang="ru-RU" sz="1800" b="1" kern="1200" dirty="0" smtClean="0">
                          <a:solidFill>
                            <a:schemeClr val="dk1"/>
                          </a:solidFill>
                          <a:latin typeface="Times New Roman" pitchFamily="18" charset="0"/>
                          <a:ea typeface="+mn-ea"/>
                          <a:cs typeface="Times New Roman" pitchFamily="18" charset="0"/>
                        </a:rPr>
                        <a:t>Избегают рискованных ситуаций, а, попадая в  них, «плывут по течению».</a:t>
                      </a:r>
                      <a:endParaRPr lang="ru-RU" b="1" dirty="0">
                        <a:latin typeface="Times New Roman" pitchFamily="18" charset="0"/>
                        <a:cs typeface="Times New Roman" pitchFamily="18" charset="0"/>
                      </a:endParaRPr>
                    </a:p>
                  </a:txBody>
                  <a:tcPr/>
                </a:tc>
              </a:tr>
              <a:tr h="522452">
                <a:tc>
                  <a:txBody>
                    <a:bodyPr/>
                    <a:lstStyle/>
                    <a:p>
                      <a:r>
                        <a:rPr lang="ru-RU" sz="1800" b="1" kern="1200" dirty="0" smtClean="0">
                          <a:solidFill>
                            <a:schemeClr val="dk1"/>
                          </a:solidFill>
                          <a:latin typeface="Times New Roman" pitchFamily="18" charset="0"/>
                          <a:ea typeface="+mn-ea"/>
                          <a:cs typeface="Times New Roman" pitchFamily="18" charset="0"/>
                        </a:rPr>
                        <a:t>Цель</a:t>
                      </a:r>
                      <a:endParaRPr lang="ru-RU" b="1" dirty="0">
                        <a:latin typeface="Times New Roman" pitchFamily="18" charset="0"/>
                        <a:cs typeface="Times New Roman" pitchFamily="18" charset="0"/>
                      </a:endParaRPr>
                    </a:p>
                  </a:txBody>
                  <a:tcPr/>
                </a:tc>
                <a:tc>
                  <a:txBody>
                    <a:bodyPr/>
                    <a:lstStyle/>
                    <a:p>
                      <a:r>
                        <a:rPr lang="ru-RU" sz="1800" b="1" kern="1200" dirty="0" smtClean="0">
                          <a:solidFill>
                            <a:schemeClr val="dk1"/>
                          </a:solidFill>
                          <a:latin typeface="Times New Roman" pitchFamily="18" charset="0"/>
                          <a:ea typeface="+mn-ea"/>
                          <a:cs typeface="Times New Roman" pitchFamily="18" charset="0"/>
                        </a:rPr>
                        <a:t>Выбирают цели несколько выше средней степени трудности, успех в которых позволяет подтвердить самооценку.</a:t>
                      </a:r>
                      <a:endParaRPr lang="ru-RU" b="1" dirty="0">
                        <a:latin typeface="Times New Roman" pitchFamily="18" charset="0"/>
                        <a:cs typeface="Times New Roman" pitchFamily="18" charset="0"/>
                      </a:endParaRPr>
                    </a:p>
                  </a:txBody>
                  <a:tcPr/>
                </a:tc>
                <a:tc>
                  <a:txBody>
                    <a:bodyPr/>
                    <a:lstStyle/>
                    <a:p>
                      <a:r>
                        <a:rPr lang="ru-RU" sz="1800" b="1" kern="1200" dirty="0" smtClean="0">
                          <a:solidFill>
                            <a:schemeClr val="dk1"/>
                          </a:solidFill>
                          <a:latin typeface="Times New Roman" pitchFamily="18" charset="0"/>
                          <a:ea typeface="+mn-ea"/>
                          <a:cs typeface="Times New Roman" pitchFamily="18" charset="0"/>
                        </a:rPr>
                        <a:t>Ставят либо очень легкие, либо очень трудные цели, так, чтобы успех или неуспех не влиял на самооценку.</a:t>
                      </a:r>
                      <a:endParaRPr lang="ru-RU" b="1" dirty="0">
                        <a:latin typeface="Times New Roman" pitchFamily="18" charset="0"/>
                        <a:cs typeface="Times New Roman" pitchFamily="18" charset="0"/>
                      </a:endParaRPr>
                    </a:p>
                  </a:txBody>
                  <a:tcPr/>
                </a:tc>
              </a:tr>
              <a:tr h="522452">
                <a:tc>
                  <a:txBody>
                    <a:bodyPr/>
                    <a:lstStyle/>
                    <a:p>
                      <a:r>
                        <a:rPr lang="ru-RU" sz="1800" b="1" kern="1200" dirty="0" smtClean="0">
                          <a:solidFill>
                            <a:schemeClr val="dk1"/>
                          </a:solidFill>
                          <a:latin typeface="Times New Roman" pitchFamily="18" charset="0"/>
                          <a:ea typeface="+mn-ea"/>
                          <a:cs typeface="Times New Roman" pitchFamily="18" charset="0"/>
                        </a:rPr>
                        <a:t>Действия</a:t>
                      </a:r>
                      <a:endParaRPr lang="ru-RU" b="1" dirty="0">
                        <a:latin typeface="Times New Roman" pitchFamily="18" charset="0"/>
                        <a:cs typeface="Times New Roman" pitchFamily="18" charset="0"/>
                      </a:endParaRPr>
                    </a:p>
                  </a:txBody>
                  <a:tcPr/>
                </a:tc>
                <a:tc>
                  <a:txBody>
                    <a:bodyPr/>
                    <a:lstStyle/>
                    <a:p>
                      <a:r>
                        <a:rPr lang="ru-RU" sz="1800" b="1" kern="1200" dirty="0" smtClean="0">
                          <a:solidFill>
                            <a:schemeClr val="dk1"/>
                          </a:solidFill>
                          <a:latin typeface="Times New Roman" pitchFamily="18" charset="0"/>
                          <a:ea typeface="+mn-ea"/>
                          <a:cs typeface="Times New Roman" pitchFamily="18" charset="0"/>
                        </a:rPr>
                        <a:t>Настойчивы и упорны в достижении цели, действуют самостоятельно.</a:t>
                      </a:r>
                      <a:endParaRPr lang="ru-RU" b="1" dirty="0">
                        <a:latin typeface="Times New Roman" pitchFamily="18" charset="0"/>
                        <a:cs typeface="Times New Roman" pitchFamily="18" charset="0"/>
                      </a:endParaRPr>
                    </a:p>
                  </a:txBody>
                  <a:tcPr/>
                </a:tc>
                <a:tc>
                  <a:txBody>
                    <a:bodyPr/>
                    <a:lstStyle/>
                    <a:p>
                      <a:r>
                        <a:rPr lang="ru-RU" sz="1800" b="1" kern="1200" dirty="0" smtClean="0">
                          <a:solidFill>
                            <a:schemeClr val="dk1"/>
                          </a:solidFill>
                          <a:latin typeface="Times New Roman" pitchFamily="18" charset="0"/>
                          <a:ea typeface="+mn-ea"/>
                          <a:cs typeface="Times New Roman" pitchFamily="18" charset="0"/>
                        </a:rPr>
                        <a:t>Склонны  к поиску помощи и поддержки,  к отвлечению от деятельности (фантазированию).</a:t>
                      </a:r>
                      <a:endParaRPr lang="ru-RU"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99992" y="297559"/>
            <a:ext cx="4572000" cy="2031325"/>
          </a:xfrm>
          <a:prstGeom prst="rect">
            <a:avLst/>
          </a:prstGeom>
        </p:spPr>
        <p:txBody>
          <a:bodyPr>
            <a:spAutoFit/>
          </a:bodyPr>
          <a:lstStyle/>
          <a:p>
            <a:r>
              <a:rPr lang="ru-RU" dirty="0"/>
              <a:t>Кто он сегодня — современный преподаватель </a:t>
            </a:r>
            <a:r>
              <a:rPr lang="ru-RU" dirty="0" smtClean="0"/>
              <a:t>? </a:t>
            </a:r>
            <a:r>
              <a:rPr lang="ru-RU" dirty="0"/>
              <a:t>Источник информации, носитель инноваций, консультант, модератор, </a:t>
            </a:r>
            <a:r>
              <a:rPr lang="ru-RU" dirty="0" err="1"/>
              <a:t>тьютер</a:t>
            </a:r>
            <a:r>
              <a:rPr lang="ru-RU" dirty="0"/>
              <a:t>, наблюдатель, ресурс , справочник, советник, тот кто учит других или постоянно учится сам? Какой  он — современный преподаватель? </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32656"/>
            <a:ext cx="3024336" cy="227322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06130" y="3933056"/>
            <a:ext cx="2947532" cy="221163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4365104"/>
            <a:ext cx="4572000" cy="2031325"/>
          </a:xfrm>
          <a:prstGeom prst="rect">
            <a:avLst/>
          </a:prstGeom>
        </p:spPr>
        <p:txBody>
          <a:bodyPr>
            <a:spAutoFit/>
          </a:bodyPr>
          <a:lstStyle/>
          <a:p>
            <a:r>
              <a:rPr lang="ru-RU" dirty="0"/>
              <a:t>Современный учитель должен быть креативным, самокритичным, предприимчивым, </a:t>
            </a:r>
            <a:r>
              <a:rPr lang="ru-RU" dirty="0" err="1"/>
              <a:t>стрессоустойчивым</a:t>
            </a:r>
            <a:r>
              <a:rPr lang="ru-RU" dirty="0"/>
              <a:t>, владеющим информацией и интернет - ресурсами, свободно владеющий современными технологиями и компьютером, конечно же, </a:t>
            </a:r>
            <a:r>
              <a:rPr lang="ru-RU" dirty="0" smtClean="0"/>
              <a:t>психологом!</a:t>
            </a:r>
            <a:endParaRPr lang="ru-RU" dirty="0"/>
          </a:p>
        </p:txBody>
      </p:sp>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08805" y="2605883"/>
            <a:ext cx="2481204" cy="1860903"/>
          </a:xfrm>
          <a:prstGeom prst="rect">
            <a:avLst/>
          </a:prstGeom>
          <a:ln>
            <a:noFill/>
          </a:ln>
          <a:effectLst>
            <a:softEdge rad="112500"/>
          </a:effectLst>
        </p:spPr>
      </p:pic>
    </p:spTree>
    <p:extLst>
      <p:ext uri="{BB962C8B-B14F-4D97-AF65-F5344CB8AC3E}">
        <p14:creationId xmlns="" xmlns:p14="http://schemas.microsoft.com/office/powerpoint/2010/main" val="1730554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1" y="-1"/>
          <a:ext cx="8715438" cy="6931042"/>
        </p:xfrm>
        <a:graphic>
          <a:graphicData uri="http://schemas.openxmlformats.org/drawingml/2006/table">
            <a:tbl>
              <a:tblPr firstRow="1" bandRow="1">
                <a:tableStyleId>{5C22544A-7EE6-4342-B048-85BDC9FD1C3A}</a:tableStyleId>
              </a:tblPr>
              <a:tblGrid>
                <a:gridCol w="2905146"/>
                <a:gridCol w="2905146"/>
                <a:gridCol w="2905146"/>
              </a:tblGrid>
              <a:tr h="640080">
                <a:tc>
                  <a:txBody>
                    <a:bodyPr/>
                    <a:lstStyle/>
                    <a:p>
                      <a:pPr algn="ctr"/>
                      <a:r>
                        <a:rPr lang="ru-RU" sz="1800" b="1" kern="1200" dirty="0" smtClean="0">
                          <a:latin typeface="Times New Roman" pitchFamily="18" charset="0"/>
                          <a:cs typeface="Times New Roman" pitchFamily="18" charset="0"/>
                        </a:rPr>
                        <a:t>Характеристики деятельности</a:t>
                      </a:r>
                      <a:endParaRPr lang="ru-RU"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kern="1200" dirty="0" smtClean="0">
                          <a:latin typeface="Times New Roman" pitchFamily="18" charset="0"/>
                          <a:cs typeface="Times New Roman" pitchFamily="18" charset="0"/>
                        </a:rPr>
                        <a:t>Учащиеся с мотивом стремления к успеху</a:t>
                      </a:r>
                      <a:endParaRPr lang="ru-RU" b="1" dirty="0" smtClean="0">
                        <a:latin typeface="Times New Roman" pitchFamily="18" charset="0"/>
                        <a:cs typeface="Times New Roman" pitchFamily="18" charset="0"/>
                      </a:endParaRPr>
                    </a:p>
                  </a:txBody>
                  <a:tcPr/>
                </a:tc>
                <a:tc>
                  <a:txBody>
                    <a:bodyPr/>
                    <a:lstStyle/>
                    <a:p>
                      <a:pPr algn="ctr"/>
                      <a:r>
                        <a:rPr lang="ru-RU" sz="1800" b="1" kern="1200" dirty="0" smtClean="0">
                          <a:latin typeface="Times New Roman" pitchFamily="18" charset="0"/>
                          <a:cs typeface="Times New Roman" pitchFamily="18" charset="0"/>
                        </a:rPr>
                        <a:t>Учащиеся  с мотивом избегания неудач</a:t>
                      </a:r>
                      <a:endParaRPr lang="ru-RU" b="1" dirty="0">
                        <a:latin typeface="Times New Roman" pitchFamily="18" charset="0"/>
                        <a:cs typeface="Times New Roman" pitchFamily="18" charset="0"/>
                      </a:endParaRPr>
                    </a:p>
                  </a:txBody>
                  <a:tcPr/>
                </a:tc>
              </a:tr>
              <a:tr h="55778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dk1"/>
                          </a:solidFill>
                          <a:latin typeface="Times New Roman" pitchFamily="18" charset="0"/>
                          <a:ea typeface="+mn-ea"/>
                          <a:cs typeface="Times New Roman" pitchFamily="18" charset="0"/>
                        </a:rPr>
                        <a:t>Результат</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dk1"/>
                          </a:solidFill>
                          <a:latin typeface="Times New Roman" pitchFamily="18" charset="0"/>
                          <a:ea typeface="+mn-ea"/>
                          <a:cs typeface="Times New Roman" pitchFamily="18" charset="0"/>
                        </a:rPr>
                        <a:t>Оценка окружающих</a:t>
                      </a:r>
                      <a:endParaRPr lang="ru-RU" b="1" dirty="0" smtClean="0">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dk1"/>
                          </a:solidFill>
                          <a:latin typeface="Times New Roman" pitchFamily="18" charset="0"/>
                          <a:ea typeface="+mn-ea"/>
                          <a:cs typeface="Times New Roman" pitchFamily="18" charset="0"/>
                        </a:rPr>
                        <a:t>Самооценка и атрибуция причин</a:t>
                      </a:r>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dk1"/>
                          </a:solidFill>
                          <a:latin typeface="Times New Roman" pitchFamily="18" charset="0"/>
                          <a:ea typeface="+mn-ea"/>
                          <a:cs typeface="Times New Roman" pitchFamily="18" charset="0"/>
                        </a:rPr>
                        <a:t>Эффективны, в случае неудачи сохраняют или снижают уровень сложности, в случае удачи- повышают.</a:t>
                      </a:r>
                      <a:endParaRPr lang="ru-RU" b="1" dirty="0" smtClean="0">
                        <a:latin typeface="Times New Roman" pitchFamily="18" charset="0"/>
                        <a:cs typeface="Times New Roman" pitchFamily="18" charset="0"/>
                      </a:endParaRPr>
                    </a:p>
                    <a:p>
                      <a:endParaRPr lang="ru-RU" sz="1800" b="1" kern="1200" dirty="0" smtClean="0">
                        <a:solidFill>
                          <a:schemeClr val="dk1"/>
                        </a:solidFill>
                        <a:latin typeface="Times New Roman" pitchFamily="18" charset="0"/>
                        <a:ea typeface="+mn-ea"/>
                        <a:cs typeface="Times New Roman" pitchFamily="18" charset="0"/>
                      </a:endParaRPr>
                    </a:p>
                    <a:p>
                      <a:r>
                        <a:rPr lang="ru-RU" sz="1800" b="1" kern="1200" dirty="0" smtClean="0">
                          <a:solidFill>
                            <a:schemeClr val="dk1"/>
                          </a:solidFill>
                          <a:latin typeface="Times New Roman" pitchFamily="18" charset="0"/>
                          <a:ea typeface="+mn-ea"/>
                          <a:cs typeface="Times New Roman" pitchFamily="18" charset="0"/>
                        </a:rPr>
                        <a:t>Стремятся  к получению обратной связи и реагируют на нее.</a:t>
                      </a:r>
                    </a:p>
                    <a:p>
                      <a:endParaRPr lang="ru-RU" sz="1800" b="1" kern="1200" dirty="0" smtClean="0">
                        <a:solidFill>
                          <a:schemeClr val="dk1"/>
                        </a:solidFill>
                        <a:latin typeface="Times New Roman" pitchFamily="18" charset="0"/>
                        <a:ea typeface="+mn-ea"/>
                        <a:cs typeface="Times New Roman" pitchFamily="18" charset="0"/>
                      </a:endParaRPr>
                    </a:p>
                    <a:p>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dk1"/>
                          </a:solidFill>
                          <a:latin typeface="Times New Roman" pitchFamily="18" charset="0"/>
                          <a:ea typeface="+mn-ea"/>
                          <a:cs typeface="Times New Roman" pitchFamily="18" charset="0"/>
                        </a:rPr>
                        <a:t>Самооценка реалистичная и устойчивая. Успех рассматривают как результат усилий, неудачу как следствие стечения обстоятельств.</a:t>
                      </a:r>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txBody>
                  <a:tcPr/>
                </a:tc>
                <a:tc>
                  <a:txBody>
                    <a:bodyPr/>
                    <a:lstStyle/>
                    <a:p>
                      <a:r>
                        <a:rPr lang="ru-RU" sz="1800" b="1" kern="1200" dirty="0" smtClean="0">
                          <a:solidFill>
                            <a:schemeClr val="dk1"/>
                          </a:solidFill>
                          <a:latin typeface="Times New Roman" pitchFamily="18" charset="0"/>
                          <a:ea typeface="+mn-ea"/>
                          <a:cs typeface="Times New Roman" pitchFamily="18" charset="0"/>
                        </a:rPr>
                        <a:t>Эффективны в случае легких целей. При неудаче отказываются от реалистичной стратегии.</a:t>
                      </a:r>
                    </a:p>
                    <a:p>
                      <a:endParaRPr lang="ru-RU" sz="1800" b="1" kern="1200" dirty="0" smtClean="0">
                        <a:solidFill>
                          <a:schemeClr val="dk1"/>
                        </a:solidFill>
                        <a:latin typeface="Times New Roman" pitchFamily="18" charset="0"/>
                        <a:ea typeface="+mn-ea"/>
                        <a:cs typeface="Times New Roman" pitchFamily="18" charset="0"/>
                      </a:endParaRPr>
                    </a:p>
                    <a:p>
                      <a:endParaRPr lang="ru-RU" sz="1800" b="1" kern="1200" dirty="0" smtClean="0">
                        <a:solidFill>
                          <a:schemeClr val="dk1"/>
                        </a:solidFill>
                        <a:latin typeface="Times New Roman" pitchFamily="18" charset="0"/>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dk1"/>
                          </a:solidFill>
                          <a:latin typeface="Times New Roman" pitchFamily="18" charset="0"/>
                          <a:ea typeface="+mn-ea"/>
                          <a:cs typeface="Times New Roman" pitchFamily="18" charset="0"/>
                        </a:rPr>
                        <a:t>Не стремятся получать информацию или игнорируют ее.</a:t>
                      </a:r>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dk1"/>
                          </a:solidFill>
                          <a:latin typeface="Times New Roman" pitchFamily="18" charset="0"/>
                          <a:ea typeface="+mn-ea"/>
                          <a:cs typeface="Times New Roman" pitchFamily="18" charset="0"/>
                        </a:rPr>
                        <a:t>Чаще завышенная, заниженная, неустойчивая самооценка, успех рассматривается как случайность, а неудача – как проявление плохих способностей.</a:t>
                      </a:r>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txBody>
                  <a:tcPr/>
                </a:tc>
              </a:tr>
              <a:tr h="713122">
                <a:tc>
                  <a:txBody>
                    <a:bodyPr/>
                    <a:lstStyle/>
                    <a:p>
                      <a:endParaRPr lang="ru-RU" b="1" dirty="0">
                        <a:latin typeface="Times New Roman" pitchFamily="18" charset="0"/>
                        <a:cs typeface="Times New Roman" pitchFamily="18" charset="0"/>
                      </a:endParaRPr>
                    </a:p>
                  </a:txBody>
                  <a:tcPr/>
                </a:tc>
                <a:tc>
                  <a:txBody>
                    <a:bodyPr/>
                    <a:lstStyle/>
                    <a:p>
                      <a:endParaRPr lang="ru-RU" b="1" dirty="0">
                        <a:latin typeface="Times New Roman" pitchFamily="18" charset="0"/>
                        <a:cs typeface="Times New Roman" pitchFamily="18" charset="0"/>
                      </a:endParaRPr>
                    </a:p>
                  </a:txBody>
                  <a:tcPr/>
                </a:tc>
                <a:tc>
                  <a:txBody>
                    <a:bodyPr/>
                    <a:lstStyle/>
                    <a:p>
                      <a:endParaRPr lang="ru-RU"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0" y="0"/>
          <a:ext cx="8929719" cy="6858000"/>
        </p:xfrm>
        <a:graphic>
          <a:graphicData uri="http://schemas.openxmlformats.org/drawingml/2006/table">
            <a:tbl>
              <a:tblPr firstRow="1" bandRow="1">
                <a:tableStyleId>{5C22544A-7EE6-4342-B048-85BDC9FD1C3A}</a:tableStyleId>
              </a:tblPr>
              <a:tblGrid>
                <a:gridCol w="2976573"/>
                <a:gridCol w="2976573"/>
                <a:gridCol w="2976573"/>
              </a:tblGrid>
              <a:tr h="24134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kern="1200" dirty="0" smtClean="0">
                          <a:latin typeface="Times New Roman" pitchFamily="18" charset="0"/>
                          <a:cs typeface="Times New Roman" pitchFamily="18" charset="0"/>
                        </a:rPr>
                        <a:t>Характеристики деятельности</a:t>
                      </a:r>
                      <a:endParaRPr lang="ru-RU"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kern="1200" dirty="0" smtClean="0">
                          <a:latin typeface="Times New Roman" pitchFamily="18" charset="0"/>
                          <a:cs typeface="Times New Roman" pitchFamily="18" charset="0"/>
                        </a:rPr>
                        <a:t>Учащиеся с мотивом стремления к успеху</a:t>
                      </a:r>
                      <a:endParaRPr lang="ru-RU" dirty="0" smtClean="0">
                        <a:latin typeface="Times New Roman" pitchFamily="18" charset="0"/>
                        <a:cs typeface="Times New Roman" pitchFamily="18" charset="0"/>
                      </a:endParaRPr>
                    </a:p>
                  </a:txBody>
                  <a:tcPr/>
                </a:tc>
                <a:tc>
                  <a:txBody>
                    <a:bodyPr/>
                    <a:lstStyle/>
                    <a:p>
                      <a:pPr algn="ctr"/>
                      <a:r>
                        <a:rPr lang="ru-RU" sz="1800" kern="1200" dirty="0" smtClean="0">
                          <a:latin typeface="Times New Roman" pitchFamily="18" charset="0"/>
                          <a:cs typeface="Times New Roman" pitchFamily="18" charset="0"/>
                        </a:rPr>
                        <a:t>Учащиеся  с мотивом избегания неудач</a:t>
                      </a:r>
                      <a:endParaRPr lang="ru-RU" dirty="0">
                        <a:latin typeface="Times New Roman" pitchFamily="18" charset="0"/>
                        <a:cs typeface="Times New Roman" pitchFamily="18" charset="0"/>
                      </a:endParaRPr>
                    </a:p>
                  </a:txBody>
                  <a:tcPr/>
                </a:tc>
              </a:tr>
              <a:tr h="4444527">
                <a:tc>
                  <a:txBody>
                    <a:bodyPr/>
                    <a:lstStyle/>
                    <a:p>
                      <a:r>
                        <a:rPr lang="ru-RU" sz="1800" b="1" kern="1200" dirty="0" smtClean="0">
                          <a:solidFill>
                            <a:schemeClr val="dk1"/>
                          </a:solidFill>
                          <a:latin typeface="Times New Roman" pitchFamily="18" charset="0"/>
                          <a:ea typeface="+mn-ea"/>
                          <a:cs typeface="Times New Roman" pitchFamily="18" charset="0"/>
                        </a:rPr>
                        <a:t>Планирование временной перспективы</a:t>
                      </a:r>
                      <a:endParaRPr lang="ru-RU" b="1" dirty="0">
                        <a:latin typeface="Times New Roman" pitchFamily="18" charset="0"/>
                        <a:cs typeface="Times New Roman" pitchFamily="18" charset="0"/>
                      </a:endParaRPr>
                    </a:p>
                  </a:txBody>
                  <a:tcPr/>
                </a:tc>
                <a:tc>
                  <a:txBody>
                    <a:bodyPr/>
                    <a:lstStyle/>
                    <a:p>
                      <a:r>
                        <a:rPr lang="ru-RU" sz="1800" b="1" kern="1200" dirty="0" smtClean="0">
                          <a:solidFill>
                            <a:schemeClr val="dk1"/>
                          </a:solidFill>
                          <a:latin typeface="Times New Roman" pitchFamily="18" charset="0"/>
                          <a:ea typeface="+mn-ea"/>
                          <a:cs typeface="Times New Roman" pitchFamily="18" charset="0"/>
                        </a:rPr>
                        <a:t>Умеренное реалистичное планирование, при высоком уровне достижений включается ориентация на отдаленное будущее.</a:t>
                      </a:r>
                      <a:endParaRPr lang="ru-RU" b="1" dirty="0">
                        <a:latin typeface="Times New Roman" pitchFamily="18" charset="0"/>
                        <a:cs typeface="Times New Roman" pitchFamily="18" charset="0"/>
                      </a:endParaRPr>
                    </a:p>
                  </a:txBody>
                  <a:tcPr/>
                </a:tc>
                <a:tc>
                  <a:txBody>
                    <a:bodyPr/>
                    <a:lstStyle/>
                    <a:p>
                      <a:r>
                        <a:rPr lang="ru-RU" sz="1800" b="1" kern="1200" dirty="0" smtClean="0">
                          <a:solidFill>
                            <a:schemeClr val="dk1"/>
                          </a:solidFill>
                          <a:latin typeface="Times New Roman" pitchFamily="18" charset="0"/>
                          <a:ea typeface="+mn-ea"/>
                          <a:cs typeface="Times New Roman" pitchFamily="18" charset="0"/>
                        </a:rPr>
                        <a:t>Глобальное либо очень узкое планирование, уклонение  от реалистичного планирования.</a:t>
                      </a:r>
                      <a:endParaRPr lang="ru-RU"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500282"/>
            <a:ext cx="8462963" cy="4357718"/>
          </a:xfrm>
        </p:spPr>
        <p:txBody>
          <a:bodyPr>
            <a:normAutofit fontScale="77500" lnSpcReduction="20000"/>
          </a:bodyPr>
          <a:lstStyle/>
          <a:p>
            <a:pPr>
              <a:buNone/>
            </a:pPr>
            <a:r>
              <a:rPr lang="ru-RU" sz="2600" dirty="0" smtClean="0">
                <a:latin typeface="Times New Roman" pitchFamily="18" charset="0"/>
                <a:cs typeface="Times New Roman" pitchFamily="18" charset="0"/>
              </a:rPr>
              <a:t>      Повышение мотивации у учащихся к обучению формируется на базе основных идей:  переход от </a:t>
            </a:r>
            <a:r>
              <a:rPr lang="ru-RU" sz="2600" dirty="0" err="1" smtClean="0">
                <a:latin typeface="Times New Roman" pitchFamily="18" charset="0"/>
                <a:cs typeface="Times New Roman" pitchFamily="18" charset="0"/>
              </a:rPr>
              <a:t>знаниевой</a:t>
            </a:r>
            <a:r>
              <a:rPr lang="ru-RU" sz="2600" dirty="0" smtClean="0">
                <a:latin typeface="Times New Roman" pitchFamily="18" charset="0"/>
                <a:cs typeface="Times New Roman" pitchFamily="18" charset="0"/>
              </a:rPr>
              <a:t> парадигмы к парадигме развития, самоопределения и самореализации личности (учащийся сам должен понять – почему он учится, зачем ему учиться, для чего ему учиться, что он хочет от учебы); от отрицательных мотивов избегания неприятностей  к комплексной положительной мотивации успеха, познавательного интереса, самовоспитания, общения; от знаний, умений и навыков к формированию личностных и предметных компетенций от традиционных методик преподавания  к современным образовательным технологиям гуманитарного и </a:t>
            </a:r>
            <a:r>
              <a:rPr lang="ru-RU" sz="2600" dirty="0" err="1" smtClean="0">
                <a:latin typeface="Times New Roman" pitchFamily="18" charset="0"/>
                <a:cs typeface="Times New Roman" panose="02020603050405020304" pitchFamily="18" charset="0"/>
              </a:rPr>
              <a:t>деятельностного</a:t>
            </a:r>
            <a:r>
              <a:rPr lang="ru-RU" sz="2600" dirty="0" smtClean="0">
                <a:latin typeface="Times New Roman" pitchFamily="18" charset="0"/>
                <a:cs typeface="Times New Roman" panose="02020603050405020304" pitchFamily="18" charset="0"/>
              </a:rPr>
              <a:t> характера; от организации школьного пространства  к созданию комфортной мотивационной образовательной среды, обеспечивающей активность и успех каждого ребенка; от традиционных отношений «учитель-ученик», «учитель-родитель»  к отношениям сотрудничества, сотворчества, социального партнерства всех субъектов образования; от качества образования  к качеству жизни в стенах и за пределами школы (ребенок должен уметь в будущем использовать полученные знания).</a:t>
            </a:r>
          </a:p>
          <a:p>
            <a:endParaRPr lang="ru-RU" dirty="0" smtClean="0"/>
          </a:p>
          <a:p>
            <a:endParaRPr lang="ru-RU"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8926" y="0"/>
            <a:ext cx="3273425" cy="2457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1340768"/>
            <a:ext cx="7931224" cy="3653598"/>
          </a:xfrm>
        </p:spPr>
        <p:txBody>
          <a:bodyPr>
            <a:noAutofit/>
          </a:bodyPr>
          <a:lstStyle/>
          <a:p>
            <a:pPr algn="ctr"/>
            <a:r>
              <a:rPr lang="ru-RU" sz="5400" i="1" dirty="0" smtClean="0">
                <a:solidFill>
                  <a:schemeClr val="accent5">
                    <a:lumMod val="75000"/>
                  </a:schemeClr>
                </a:solidFill>
                <a:latin typeface="Times New Roman" pitchFamily="18" charset="0"/>
                <a:cs typeface="Times New Roman" pitchFamily="18" charset="0"/>
              </a:rPr>
              <a:t>Можно </a:t>
            </a:r>
            <a:r>
              <a:rPr lang="ru-RU" sz="5400" i="1" dirty="0">
                <a:solidFill>
                  <a:schemeClr val="accent5">
                    <a:lumMod val="75000"/>
                  </a:schemeClr>
                </a:solidFill>
                <a:latin typeface="Times New Roman" pitchFamily="18" charset="0"/>
                <a:cs typeface="Times New Roman" pitchFamily="18" charset="0"/>
              </a:rPr>
              <a:t>привести коня  к водопою, но заставить его напиться </a:t>
            </a:r>
            <a:r>
              <a:rPr lang="ru-RU" sz="5400" i="1" dirty="0" smtClean="0">
                <a:solidFill>
                  <a:schemeClr val="accent5">
                    <a:lumMod val="75000"/>
                  </a:schemeClr>
                </a:solidFill>
                <a:latin typeface="Times New Roman" pitchFamily="18" charset="0"/>
                <a:cs typeface="Times New Roman" pitchFamily="18" charset="0"/>
              </a:rPr>
              <a:t>нельзя</a:t>
            </a:r>
            <a:br>
              <a:rPr lang="ru-RU" sz="5400" i="1" dirty="0" smtClean="0">
                <a:solidFill>
                  <a:schemeClr val="accent5">
                    <a:lumMod val="75000"/>
                  </a:schemeClr>
                </a:solidFill>
                <a:latin typeface="Times New Roman" pitchFamily="18" charset="0"/>
                <a:cs typeface="Times New Roman" pitchFamily="18" charset="0"/>
              </a:rPr>
            </a:br>
            <a:r>
              <a:rPr lang="ru-RU" sz="3600" dirty="0" smtClean="0">
                <a:solidFill>
                  <a:schemeClr val="accent5">
                    <a:lumMod val="75000"/>
                  </a:schemeClr>
                </a:solidFill>
                <a:latin typeface="Times New Roman" pitchFamily="18" charset="0"/>
                <a:cs typeface="Times New Roman" pitchFamily="18" charset="0"/>
              </a:rPr>
              <a:t> (Древняя мудрость) </a:t>
            </a:r>
            <a:endParaRPr lang="ru-RU" sz="3600" dirty="0">
              <a:solidFill>
                <a:schemeClr val="accent5">
                  <a:lumMod val="75000"/>
                </a:schemeClr>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stretch>
            <a:fillRect/>
          </a:stretch>
        </p:blipFill>
        <p:spPr>
          <a:xfrm rot="531765">
            <a:off x="5208883" y="4202114"/>
            <a:ext cx="3774360" cy="2379336"/>
          </a:xfrm>
          <a:prstGeom prst="ellipse">
            <a:avLst/>
          </a:prstGeom>
          <a:ln>
            <a:noFill/>
          </a:ln>
          <a:effectLst>
            <a:softEdge rad="112500"/>
          </a:effectLst>
        </p:spPr>
      </p:pic>
    </p:spTree>
    <p:extLst>
      <p:ext uri="{BB962C8B-B14F-4D97-AF65-F5344CB8AC3E}">
        <p14:creationId xmlns="" xmlns:p14="http://schemas.microsoft.com/office/powerpoint/2010/main" val="288935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857232"/>
            <a:ext cx="5286380" cy="3071834"/>
          </a:xfrm>
        </p:spPr>
        <p:txBody>
          <a:bodyPr>
            <a:normAutofit/>
          </a:bodyPr>
          <a:lstStyle/>
          <a:p>
            <a:r>
              <a:rPr lang="ru-RU" sz="1600" dirty="0" smtClean="0"/>
              <a:t/>
            </a:r>
            <a:br>
              <a:rPr lang="ru-RU" sz="1600" dirty="0" smtClean="0"/>
            </a:br>
            <a:r>
              <a:rPr lang="ru-RU" sz="1800" dirty="0" smtClean="0">
                <a:solidFill>
                  <a:schemeClr val="tx1"/>
                </a:solidFill>
                <a:latin typeface="Times New Roman" pitchFamily="18" charset="0"/>
                <a:cs typeface="Times New Roman" pitchFamily="18" charset="0"/>
              </a:rPr>
              <a:t>Повышение качества образования - одна из основных задач, декларируемых Концепцией модернизации российского образования. Сегодня мы попытаемся осмыслить собственную деятельность по формированию положительной мотивации учения школьников, определить перспективы нашей работы по развитию мотивации успеха и стимулирования учебно-познавательной деятельности. </a:t>
            </a:r>
            <a:r>
              <a:rPr lang="ru-RU" sz="1800" dirty="0" smtClean="0"/>
              <a:t/>
            </a:r>
            <a:br>
              <a:rPr lang="ru-RU" sz="1800" dirty="0" smtClean="0"/>
            </a:br>
            <a:r>
              <a:rPr lang="ru-RU" sz="1800" dirty="0" smtClean="0"/>
              <a:t> </a:t>
            </a:r>
            <a:endParaRPr lang="ru-RU" sz="1800" dirty="0"/>
          </a:p>
        </p:txBody>
      </p:sp>
      <p:pic>
        <p:nvPicPr>
          <p:cNvPr id="5" name="Рисунок 4" descr="http://3.bp.blogspot.com/-M5hkm19J_8Q/TrDv7eRNJnI/AAAAAAAAAdw/jfl1-X1cBmo/s320/zdor.jpg">
            <a:hlinkClick r:id="rId2"/>
          </p:cNvPr>
          <p:cNvPicPr/>
          <p:nvPr/>
        </p:nvPicPr>
        <p:blipFill>
          <a:blip r:embed="rId3" cstate="print"/>
          <a:stretch>
            <a:fillRect/>
          </a:stretch>
        </p:blipFill>
        <p:spPr bwMode="auto">
          <a:xfrm>
            <a:off x="214282" y="1000108"/>
            <a:ext cx="3571868" cy="3014663"/>
          </a:xfrm>
          <a:prstGeom prst="rect">
            <a:avLst/>
          </a:prstGeom>
          <a:noFill/>
          <a:ln w="9525">
            <a:noFill/>
            <a:miter lim="800000"/>
            <a:headEnd/>
            <a:tailEnd/>
          </a:ln>
        </p:spPr>
      </p:pic>
      <p:sp>
        <p:nvSpPr>
          <p:cNvPr id="6" name="Прямоугольник 5"/>
          <p:cNvSpPr/>
          <p:nvPr/>
        </p:nvSpPr>
        <p:spPr>
          <a:xfrm>
            <a:off x="214282" y="3929066"/>
            <a:ext cx="8643998" cy="2862322"/>
          </a:xfrm>
          <a:prstGeom prst="rect">
            <a:avLst/>
          </a:prstGeom>
        </p:spPr>
        <p:txBody>
          <a:bodyPr wrap="square">
            <a:spAutoFit/>
          </a:bodyPr>
          <a:lstStyle/>
          <a:p>
            <a:r>
              <a:rPr lang="ru-RU" dirty="0" smtClean="0">
                <a:latin typeface="Times New Roman" pitchFamily="18" charset="0"/>
                <a:cs typeface="Times New Roman" pitchFamily="18" charset="0"/>
              </a:rPr>
              <a:t>Сделать это необходимо потому, что именно стимулирование познавательной деятельности является средством саморазвития и самореализации личности, которую мы растим.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Рассматривая причины такого несоответствия, на первый план выходит самая значимая - отсутствие интереса к учебной деятельности, отсутствие мотивации. Мотив - направленность школьника на отдельные стороны учебной работы, связанная с внутренним отношением ученика к ней (т.е. ради чего учится школьник, что побуждает его к учению).</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Рассмотрим основные технологии достижения успешности на уроках как учителя, так и ученика.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929378"/>
            <a:ext cx="8501122" cy="12787378"/>
          </a:xfrm>
        </p:spPr>
        <p:txBody>
          <a:bodyPr>
            <a:normAutofit/>
          </a:bodyPr>
          <a:lstStyle/>
          <a:p>
            <a:r>
              <a:rPr lang="ru-RU" sz="1800" b="1" dirty="0" smtClean="0">
                <a:latin typeface="Times New Roman" pitchFamily="18" charset="0"/>
                <a:cs typeface="Times New Roman" pitchFamily="18" charset="0"/>
              </a:rPr>
              <a:t>Саморазвитие</a:t>
            </a:r>
            <a:r>
              <a:rPr lang="ru-RU" sz="1800" dirty="0" smtClean="0">
                <a:latin typeface="Times New Roman" pitchFamily="18" charset="0"/>
                <a:cs typeface="Times New Roman" pitchFamily="18" charset="0"/>
              </a:rPr>
              <a:t> – это </a:t>
            </a:r>
            <a:r>
              <a:rPr lang="ru-RU" sz="1800" dirty="0" err="1" smtClean="0">
                <a:latin typeface="Times New Roman" pitchFamily="18" charset="0"/>
                <a:cs typeface="Times New Roman" pitchFamily="18" charset="0"/>
              </a:rPr>
              <a:t>самоизменение</a:t>
            </a:r>
            <a:r>
              <a:rPr lang="ru-RU" sz="1800" dirty="0" smtClean="0">
                <a:latin typeface="Times New Roman" pitchFamily="18" charset="0"/>
                <a:cs typeface="Times New Roman" pitchFamily="18" charset="0"/>
              </a:rPr>
              <a:t>, самоуправление, самовоспитание, самообучение</a:t>
            </a:r>
            <a:r>
              <a:rPr lang="ru-RU" sz="1800" b="1" dirty="0" smtClean="0">
                <a:latin typeface="Times New Roman" pitchFamily="18" charset="0"/>
                <a:cs typeface="Times New Roman" pitchFamily="18" charset="0"/>
              </a:rPr>
              <a:t>. Педагогическая задача состоит в том,</a:t>
            </a:r>
            <a:r>
              <a:rPr lang="ru-RU" sz="1800" dirty="0" smtClean="0">
                <a:latin typeface="Times New Roman" pitchFamily="18" charset="0"/>
                <a:cs typeface="Times New Roman" pitchFamily="18" charset="0"/>
              </a:rPr>
              <a:t> чтобы помочь школьнику осознать эти процессы и вызвать их мотивацию, научить управлять ими, ставить цели своего развития, т.е. подвести к самосовершенствованию.</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Школьник должен хотеть и уметь развивать </a:t>
            </a:r>
            <a:r>
              <a:rPr lang="ru-RU" sz="1800" dirty="0" smtClean="0">
                <a:latin typeface="Times New Roman" pitchFamily="18" charset="0"/>
                <a:cs typeface="Times New Roman" pitchFamily="18" charset="0"/>
              </a:rPr>
              <a:t>себя</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Основой для развития личности являются потребности: социальные и духовные – потребности улучшать и совершенствовать себя.</a:t>
            </a:r>
            <a:r>
              <a:rPr lang="ru-RU" sz="1800" dirty="0" smtClean="0">
                <a:latin typeface="Times New Roman" pitchFamily="18" charset="0"/>
                <a:cs typeface="Times New Roman" pitchFamily="18" charset="0"/>
              </a:rPr>
              <a:t> В основе развития познавательных потребностей лежат любопытство, любознательность, интерес, склонность, осознанное самообразование, творческий поиск, стремление к истине.</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Потребность в самоутверждении: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занимать достойное место в обществе, быть уверенным в себе, быть не хуже других, становиться лучше и </a:t>
            </a:r>
            <a:r>
              <a:rPr lang="ru-RU" sz="1800" dirty="0" smtClean="0">
                <a:latin typeface="Times New Roman" pitchFamily="18" charset="0"/>
                <a:cs typeface="Times New Roman" pitchFamily="18" charset="0"/>
              </a:rPr>
              <a:t>лучше.</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Есть и отрицательные проявления этой потребности: стремление к власти, деньгам, славе даже путем обмана, присвоения чужого.</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Потребность в самовыражении</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стремление показать, проявить себя, свои способности, лучшие качества, нравиться другим и себе, желание общаться.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7807680" cy="4429156"/>
          </a:xfrm>
        </p:spPr>
        <p:txBody>
          <a:bodyPr>
            <a:noAutofit/>
          </a:bodyPr>
          <a:lstStyle/>
          <a:p>
            <a:r>
              <a:rPr lang="ru-RU" sz="1800" b="1" dirty="0" smtClean="0">
                <a:latin typeface="Times New Roman" pitchFamily="18" charset="0"/>
                <a:cs typeface="Times New Roman" pitchFamily="18" charset="0"/>
              </a:rPr>
              <a:t>Потребность в самоопределении: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поиск подходящей роли, своего места в жизни, духовный поиск.</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Потребность</a:t>
            </a:r>
            <a:r>
              <a:rPr lang="ru-RU" sz="1800" dirty="0" smtClean="0">
                <a:latin typeface="Times New Roman" pitchFamily="18" charset="0"/>
                <a:cs typeface="Times New Roman" pitchFamily="18" charset="0"/>
              </a:rPr>
              <a:t> в безопасности, защищенности – это желание не чувствовать страха, ощущать любовь, симпатию, защита своих принципов.</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Потребность в самореализации</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стремление быть счастливым, свободным, достичь своих целей, делать то, к чему чувствуешь предназначение; стать тем, кем хочешь (</a:t>
            </a:r>
            <a:r>
              <a:rPr lang="ru-RU" sz="1800" dirty="0" err="1" smtClean="0">
                <a:latin typeface="Times New Roman" pitchFamily="18" charset="0"/>
                <a:cs typeface="Times New Roman" pitchFamily="18" charset="0"/>
              </a:rPr>
              <a:t>самореализоваться</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Самореализация</a:t>
            </a:r>
            <a:r>
              <a:rPr lang="ru-RU" sz="1800" dirty="0" smtClean="0">
                <a:latin typeface="Times New Roman" pitchFamily="18" charset="0"/>
                <a:cs typeface="Times New Roman" pitchFamily="18" charset="0"/>
              </a:rPr>
              <a:t> -  это осуществление себя, использование своих возможностей, достижение личностных целей, планов, своего предназначения в жизни. Это строительство своей судьбы.</a:t>
            </a:r>
            <a:r>
              <a:rPr lang="ru-RU" sz="1800" dirty="0" smtClean="0"/>
              <a:t> </a:t>
            </a:r>
            <a:r>
              <a:rPr lang="ru-RU" sz="1800" dirty="0" smtClean="0">
                <a:latin typeface="Times New Roman" pitchFamily="18" charset="0"/>
                <a:cs typeface="Times New Roman" pitchFamily="18" charset="0"/>
              </a:rPr>
              <a:t>Чтобы человек мог </a:t>
            </a:r>
            <a:r>
              <a:rPr lang="ru-RU" sz="1800" dirty="0" err="1" smtClean="0">
                <a:latin typeface="Times New Roman" pitchFamily="18" charset="0"/>
                <a:cs typeface="Times New Roman" pitchFamily="18" charset="0"/>
              </a:rPr>
              <a:t>самореализоваться</a:t>
            </a:r>
            <a:r>
              <a:rPr lang="ru-RU" sz="1800" dirty="0" smtClean="0">
                <a:latin typeface="Times New Roman" pitchFamily="18" charset="0"/>
                <a:cs typeface="Times New Roman" pitchFamily="18" charset="0"/>
              </a:rPr>
              <a:t>, необходимо создать ему соответствующие условия: стимулировать свободу </a:t>
            </a:r>
            <a:r>
              <a:rPr lang="ru-RU" sz="1800" dirty="0" err="1" smtClean="0">
                <a:latin typeface="Times New Roman" pitchFamily="18" charset="0"/>
                <a:cs typeface="Times New Roman" pitchFamily="18" charset="0"/>
              </a:rPr>
              <a:t>волепроявления</a:t>
            </a:r>
            <a:r>
              <a:rPr lang="ru-RU" sz="1800" dirty="0" smtClean="0">
                <a:latin typeface="Times New Roman" pitchFamily="18" charset="0"/>
                <a:cs typeface="Times New Roman" pitchFamily="18" charset="0"/>
              </a:rPr>
              <a:t>, пространство творческой деятельности, социальный комфорт.</a:t>
            </a:r>
            <a:br>
              <a:rPr lang="ru-RU" sz="1800" dirty="0" smtClean="0">
                <a:latin typeface="Times New Roman" pitchFamily="18" charset="0"/>
                <a:cs typeface="Times New Roman" pitchFamily="18" charset="0"/>
              </a:rPr>
            </a:br>
            <a:r>
              <a:rPr lang="ru-RU" sz="1800" dirty="0" smtClean="0"/>
              <a:t/>
            </a:r>
            <a:br>
              <a:rPr lang="ru-RU" sz="1800" dirty="0" smtClean="0"/>
            </a:br>
            <a:endParaRPr lang="ru-RU" sz="1800"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stretch>
            <a:fillRect/>
          </a:stretch>
        </p:blipFill>
        <p:spPr>
          <a:xfrm>
            <a:off x="6143636" y="4429132"/>
            <a:ext cx="2700645" cy="20254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1" y="1000108"/>
            <a:ext cx="7807680" cy="4929222"/>
          </a:xfrm>
        </p:spPr>
        <p:txBody>
          <a:bodyPr>
            <a:noAutofit/>
          </a:bodyPr>
          <a:lstStyle/>
          <a:p>
            <a:r>
              <a:rPr lang="ru-RU" sz="1800" dirty="0" smtClean="0">
                <a:latin typeface="Times New Roman" pitchFamily="18" charset="0"/>
                <a:cs typeface="Times New Roman" pitchFamily="18" charset="0"/>
              </a:rPr>
              <a:t>Стимулирующую роль играет самооценка. Нередко она бывает занижена. Изменить ситуацию помогает кропотливая индивидуальная работа. Успех в работе становится возможным благодаря реализации принципа педагогической поддержки, а это значит:</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верить в каждого ребенка и его возможности;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оценивать не личность, а действия, поступки;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видеть ценность не только результата, но и самого процесса взаимодействия с ребенком;</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проявлять внимание к каждому ребенку постоянно, радуясь его самостоятельным действиям, поощряя их;</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не торопиться с выводами;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помогать каждому в поиске своего «Я», в сохранении уникальности.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Начиная с 5 класса и далее, понижается мотивация обучающихся к познавательной деятельности, снижается количество обучающихся на «отлично» и «хорошо», детей, имеющих одну или две тройки по итогам учебного года, особенно к седьмому, восьмому классам. Активность на уроках падает. Именно в этом возрастном периоде и нужно искать резервы для улучшения учебной деятельности.</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1" y="504052"/>
            <a:ext cx="7807680" cy="6139658"/>
          </a:xfrm>
        </p:spPr>
        <p:txBody>
          <a:bodyPr>
            <a:noAutofit/>
          </a:bodyPr>
          <a:lstStyle/>
          <a:p>
            <a:r>
              <a:rPr lang="ru-RU" sz="1800" dirty="0" smtClean="0">
                <a:latin typeface="Times New Roman" pitchFamily="18" charset="0"/>
                <a:cs typeface="Times New Roman" pitchFamily="18" charset="0"/>
              </a:rPr>
              <a:t>Теперь познакомимся с основными технологиями, активизирующими познавательную деятельность учащегося, его мотивацию к успешному учению.</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Использование преимущественно </a:t>
            </a:r>
            <a:r>
              <a:rPr lang="ru-RU" sz="1800" b="1" i="1" dirty="0" smtClean="0">
                <a:latin typeface="Times New Roman" pitchFamily="18" charset="0"/>
                <a:cs typeface="Times New Roman" pitchFamily="18" charset="0"/>
              </a:rPr>
              <a:t>игровых форм</a:t>
            </a:r>
            <a:r>
              <a:rPr lang="ru-RU" sz="1800" dirty="0" smtClean="0">
                <a:latin typeface="Times New Roman" pitchFamily="18" charset="0"/>
                <a:cs typeface="Times New Roman" pitchFamily="18" charset="0"/>
              </a:rPr>
              <a:t> занятий повышает мотивацию успешного обучения, способствует более качественному усвоению материала, повышает интерес к изучаемому материалу. Играя, ученики осваивают и закрепляют сложные понятия, умения и навыки непроизвольно. На обычном уроке учитель затрачивает много сил на поддержание дисциплины и концентрации внимания учеников, в игре же эти процессы для детей естественны</a:t>
            </a:r>
            <a:r>
              <a:rPr lang="ru-RU" sz="1800" b="1" dirty="0" smtClean="0">
                <a:latin typeface="Times New Roman" pitchFamily="18" charset="0"/>
                <a:cs typeface="Times New Roman" pitchFamily="18" charset="0"/>
              </a:rPr>
              <a:t>. Принцип активности </a:t>
            </a:r>
            <a:r>
              <a:rPr lang="ru-RU" sz="1800" dirty="0" smtClean="0">
                <a:latin typeface="Times New Roman" pitchFamily="18" charset="0"/>
                <a:cs typeface="Times New Roman" pitchFamily="18" charset="0"/>
              </a:rPr>
              <a:t>ребёнка в процессе обучения был и остаётся одним из основных в дидактике. Под этим понятием подразумевается такое качество деятельности, которое характеризуется высоким уровнем мотивации, осознанной потребностью в усвоении знаний и умений, результативностью и соответствием социальным нормам.   Игру как метод обучения, передачи опыта старших поколений младшим люди использовали с древности.</a:t>
            </a:r>
            <a:endParaRPr lang="ru-RU" sz="18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stretch>
            <a:fillRect/>
          </a:stretch>
        </p:blipFill>
        <p:spPr>
          <a:xfrm>
            <a:off x="2000232" y="357166"/>
            <a:ext cx="2880320" cy="21615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572560" cy="7429552"/>
          </a:xfrm>
        </p:spPr>
        <p:txBody>
          <a:bodyPr>
            <a:normAutofit fontScale="90000"/>
          </a:bodyPr>
          <a:lstStyle/>
          <a:p>
            <a:r>
              <a:rPr lang="ru-RU" sz="2000" dirty="0" smtClean="0">
                <a:latin typeface="Times New Roman" pitchFamily="18" charset="0"/>
                <a:cs typeface="Times New Roman" pitchFamily="18" charset="0"/>
              </a:rPr>
              <a:t>В современной школе, делающей ставку на активизацию и интенсификацию учебного процесса, игровая деятельность используется в следующих случаях: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a:t>
            </a:r>
            <a:r>
              <a:rPr lang="ru-RU" sz="2000" dirty="0" smtClean="0">
                <a:latin typeface="Times New Roman" pitchFamily="18" charset="0"/>
                <a:cs typeface="Times New Roman" pitchFamily="18" charset="0"/>
              </a:rPr>
              <a:t>качестве самостоятельных технологий для освоения понятия, темы и даже раздела учебного предмета;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как </a:t>
            </a:r>
            <a:r>
              <a:rPr lang="ru-RU" sz="2000" dirty="0" smtClean="0">
                <a:latin typeface="Times New Roman" pitchFamily="18" charset="0"/>
                <a:cs typeface="Times New Roman" pitchFamily="18" charset="0"/>
              </a:rPr>
              <a:t>элементы (иногда весьма существенные) более обширной технологии;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a:t>
            </a:r>
            <a:r>
              <a:rPr lang="ru-RU" sz="2000" dirty="0" smtClean="0">
                <a:latin typeface="Times New Roman" pitchFamily="18" charset="0"/>
                <a:cs typeface="Times New Roman" pitchFamily="18" charset="0"/>
              </a:rPr>
              <a:t>качестве урока (занятия) или его части (введения, объяснения, закрепления, упражнения, контроля);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как </a:t>
            </a:r>
            <a:r>
              <a:rPr lang="ru-RU" sz="2000" dirty="0" smtClean="0">
                <a:latin typeface="Times New Roman" pitchFamily="18" charset="0"/>
                <a:cs typeface="Times New Roman" pitchFamily="18" charset="0"/>
              </a:rPr>
              <a:t>технологии внеклассной работы.</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Наше время - время перемен. Сейчас России нужны люди, способные принимать нестандартные решения, умеющие творчески мыслить. Одним из возможных вариантов развития творческой деятельности является использование на уроках деловых игр. </a:t>
            </a:r>
            <a:r>
              <a:rPr lang="ru-RU" sz="2000" b="1" dirty="0" smtClean="0">
                <a:latin typeface="Times New Roman" pitchFamily="18" charset="0"/>
                <a:cs typeface="Times New Roman" pitchFamily="18" charset="0"/>
              </a:rPr>
              <a:t>А. М. Горький писал: “Игра - путь детей к познанию мира, в котором они живут и который призваны изменить”.</a:t>
            </a:r>
            <a:br>
              <a:rPr lang="ru-RU" sz="2000" b="1"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Конкурсно</a:t>
            </a:r>
            <a:r>
              <a:rPr lang="ru-RU" sz="2000" b="1" dirty="0" smtClean="0">
                <a:latin typeface="Times New Roman" pitchFamily="18" charset="0"/>
                <a:cs typeface="Times New Roman" pitchFamily="18" charset="0"/>
              </a:rPr>
              <a:t>- соревновательный характер</a:t>
            </a:r>
            <a:r>
              <a:rPr lang="ru-RU" sz="2000" dirty="0" smtClean="0">
                <a:latin typeface="Times New Roman" pitchFamily="18" charset="0"/>
                <a:cs typeface="Times New Roman" pitchFamily="18" charset="0"/>
              </a:rPr>
              <a:t> выполнения практических заданий, использование рейтинговых оценок учащихся – еще один из приемов стимулирования мотивации к обучению. Свойственную детям активную борьбу за лидерство в коллективе, потребность в поощрении необходимо использовать для дополнительной мотивации учебной работы. К решению данной задачи сравнительно легко адаптируется программное и учебно-методическое обеспечение уроков. </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1047850"/>
            <a:ext cx="857256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Другим </a:t>
            </a:r>
            <a:r>
              <a:rPr lang="ru-RU" dirty="0" smtClean="0">
                <a:latin typeface="Times New Roman" pitchFamily="18" charset="0"/>
                <a:ea typeface="Calibri" pitchFamily="34" charset="0"/>
                <a:cs typeface="Times New Roman" pitchFamily="18" charset="0"/>
              </a:rPr>
              <a:t>способом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для поощрения мотивации является такой прием, когда </a:t>
            </a:r>
            <a:r>
              <a:rPr lang="ru-RU" dirty="0" smtClean="0">
                <a:solidFill>
                  <a:srgbClr val="000000"/>
                </a:solidFill>
                <a:latin typeface="Times New Roman" pitchFamily="18" charset="0"/>
                <a:ea typeface="Calibri" pitchFamily="34" charset="0"/>
                <a:cs typeface="Times New Roman" pitchFamily="18" charset="0"/>
              </a:rPr>
              <a:t>учитель</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сравнивает успехи ребёнка не с успехами других учеников, а с его прежними результатами. </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Проблемность обучения, ещё один способ повышения качества образования,</a:t>
            </a:r>
            <a:r>
              <a:rPr kumimoji="0" lang="ru-RU"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это система интересных вопросов, творческих заданий и исследовательских проектов, которые ставятся перед учениками</a:t>
            </a:r>
            <a:r>
              <a:rPr kumimoji="0" lang="ru-RU" b="0"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Необходимо широко использовать:</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вопросы, адресованные ученикам, в которых сталкиваются противоречия.</a:t>
            </a:r>
            <a:b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одним из видов активного поиска</a:t>
            </a:r>
            <a:r>
              <a:rPr kumimoji="0" lang="ru-RU" b="0"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являются действия выбора, работа по желанию. </a:t>
            </a:r>
            <a:r>
              <a:rPr kumimoji="0" lang="ru-RU" b="0" i="0" u="none" strike="noStrike" cap="none" normalizeH="0" baseline="0" dirty="0" smtClean="0">
                <a:ln>
                  <a:noFill/>
                </a:ln>
                <a:solidFill>
                  <a:srgbClr val="666666"/>
                </a:solidFill>
                <a:effectLst/>
                <a:latin typeface="Times New Roman" pitchFamily="18" charset="0"/>
                <a:ea typeface="Calibri" pitchFamily="34" charset="0"/>
                <a:cs typeface="Times New Roman" pitchFamily="18" charset="0"/>
              </a:rPr>
              <a:t/>
            </a:r>
            <a:br>
              <a:rPr kumimoji="0" lang="ru-RU" b="0" i="0" u="none" strike="noStrike" cap="none" normalizeH="0" baseline="0" dirty="0" smtClean="0">
                <a:ln>
                  <a:noFill/>
                </a:ln>
                <a:solidFill>
                  <a:srgbClr val="666666"/>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666666"/>
                </a:solidFill>
                <a:effectLst/>
                <a:latin typeface="Times New Roman" pitchFamily="18" charset="0"/>
                <a:ea typeface="Calibri" pitchFamily="34" charset="0"/>
                <a:cs typeface="Times New Roman" pitchFamily="18" charset="0"/>
              </a:rPr>
              <a:t/>
            </a:r>
            <a:br>
              <a:rPr kumimoji="0" lang="ru-RU" b="0" i="0" u="none" strike="noStrike" cap="none" normalizeH="0" baseline="0" dirty="0" smtClean="0">
                <a:ln>
                  <a:noFill/>
                </a:ln>
                <a:solidFill>
                  <a:srgbClr val="666666"/>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Необходимо также стремиться к организации и использованию в процессе обучения различных </a:t>
            </a: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«обратных связей» </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между учителем и учащимися (взаимный опрос-диалог, собеседование, дискуссия, групповые формы обучения и т.п.)</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Проектная деятельность – педагогическая технология, ориентированная не на интеграцию фактических знаний, а на их применение и приобретение новых путем самообразования. Метод дает простор для творческой инициативы учащихся и педагога, подразумевает их дружеское сотрудничество, что создает положительную мотивацию ребенка к учебе. “Я знаю, для чего мне надо то, что я познаю. Я знаю, где и как эти знания применить</a:t>
            </a:r>
            <a:r>
              <a:rPr kumimoji="0" lang="ru-RU" b="0"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514</TotalTime>
  <Words>1020</Words>
  <Application>Microsoft Office PowerPoint</Application>
  <PresentationFormat>Экран (4:3)</PresentationFormat>
  <Paragraphs>111</Paragraphs>
  <Slides>23</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23</vt:i4>
      </vt:variant>
    </vt:vector>
  </HeadingPairs>
  <TitlesOfParts>
    <vt:vector size="26" baseType="lpstr">
      <vt:lpstr>Поток</vt:lpstr>
      <vt:lpstr>Грань</vt:lpstr>
      <vt:lpstr>Апекс</vt:lpstr>
      <vt:lpstr>Слайд 1</vt:lpstr>
      <vt:lpstr>Слайд 2</vt:lpstr>
      <vt:lpstr> Повышение качества образования - одна из основных задач, декларируемых Концепцией модернизации российского образования. Сегодня мы попытаемся осмыслить собственную деятельность по формированию положительной мотивации учения школьников, определить перспективы нашей работы по развитию мотивации успеха и стимулирования учебно-познавательной деятельности.   </vt:lpstr>
      <vt:lpstr>Саморазвитие – это самоизменение, самоуправление, самовоспитание, самообучение. Педагогическая задача состоит в том, чтобы помочь школьнику осознать эти процессы и вызвать их мотивацию, научить управлять ими, ставить цели своего развития, т.е. подвести к самосовершенствованию. Школьник должен хотеть и уметь развивать себя.  Основой для развития личности являются потребности: социальные и духовные – потребности улучшать и совершенствовать себя. В основе развития познавательных потребностей лежат любопытство, любознательность, интерес, склонность, осознанное самообразование, творческий поиск, стремление к истине. Потребность в самоутверждении: -  занимать достойное место в обществе, быть уверенным в себе, быть не хуже других, становиться лучше и лучше. Есть и отрицательные проявления этой потребности: стремление к власти, деньгам, славе даже путем обмана, присвоения чужого. Потребность в самовыражении: - стремление показать, проявить себя, свои способности, лучшие качества, нравиться другим и себе, желание общаться. . </vt:lpstr>
      <vt:lpstr>Потребность в самоопределении: - поиск подходящей роли, своего места в жизни, духовный поиск. Потребность в безопасности, защищенности – это желание не чувствовать страха, ощущать любовь, симпатию, защита своих принципов. Потребность в самореализации: - стремление быть счастливым, свободным, достичь своих целей, делать то, к чему чувствуешь предназначение; стать тем, кем хочешь (самореализоваться). Самореализация -  это осуществление себя, использование своих возможностей, достижение личностных целей, планов, своего предназначения в жизни. Это строительство своей судьбы. Чтобы человек мог самореализоваться, необходимо создать ему соответствующие условия: стимулировать свободу волепроявления, пространство творческой деятельности, социальный комфорт.  </vt:lpstr>
      <vt:lpstr>Стимулирующую роль играет самооценка. Нередко она бывает занижена. Изменить ситуацию помогает кропотливая индивидуальная работа. Успех в работе становится возможным благодаря реализации принципа педагогической поддержки, а это значит: - верить в каждого ребенка и его возможности; - оценивать не личность, а действия, поступки; - видеть ценность не только результата, но и самого процесса взаимодействия с ребенком; - проявлять внимание к каждому ребенку постоянно, радуясь его самостоятельным действиям, поощряя их; - не торопиться с выводами; - помогать каждому в поиске своего «Я», в сохранении уникальности. Начиная с 5 класса и далее, понижается мотивация обучающихся к познавательной деятельности, снижается количество обучающихся на «отлично» и «хорошо», детей, имеющих одну или две тройки по итогам учебного года, особенно к седьмому, восьмому классам. Активность на уроках падает. Именно в этом возрастном периоде и нужно искать резервы для улучшения учебной деятельности.</vt:lpstr>
      <vt:lpstr>Теперь познакомимся с основными технологиями, активизирующими познавательную деятельность учащегося, его мотивацию к успешному учению. Использование преимущественно игровых форм занятий повышает мотивацию успешного обучения, способствует более качественному усвоению материала, повышает интерес к изучаемому материалу. Играя, ученики осваивают и закрепляют сложные понятия, умения и навыки непроизвольно. На обычном уроке учитель затрачивает много сил на поддержание дисциплины и концентрации внимания учеников, в игре же эти процессы для детей естественны. Принцип активности ребёнка в процессе обучения был и остаётся одним из основных в дидактике. Под этим понятием подразумевается такое качество деятельности, которое характеризуется высоким уровнем мотивации, осознанной потребностью в усвоении знаний и умений, результативностью и соответствием социальным нормам.   Игру как метод обучения, передачи опыта старших поколений младшим люди использовали с древности.</vt:lpstr>
      <vt:lpstr>В современной школе, делающей ставку на активизацию и интенсификацию учебного процесса, игровая деятельность используется в следующих случаях:  в качестве самостоятельных технологий для освоения понятия, темы и даже раздела учебного предмета; как элементы (иногда весьма существенные) более обширной технологии; в качестве урока (занятия) или его части (введения, объяснения, закрепления, упражнения, контроля); как технологии внеклассной работы. Наше время - время перемен. Сейчас России нужны люди, способные принимать нестандартные решения, умеющие творчески мыслить. Одним из возможных вариантов развития творческой деятельности является использование на уроках деловых игр. А. М. Горький писал: “Игра - путь детей к познанию мира, в котором они живут и который призваны изменить”.  Конкурсно- соревновательный характер выполнения практических заданий, использование рейтинговых оценок учащихся – еще один из приемов стимулирования мотивации к обучению. Свойственную детям активную борьбу за лидерство в коллективе, потребность в поощрении необходимо использовать для дополнительной мотивации учебной работы. К решению данной задачи сравнительно легко адаптируется программное и учебно-методическое обеспечение уроков.   </vt:lpstr>
      <vt:lpstr>Слайд 9</vt:lpstr>
      <vt:lpstr>Задача накопления, обработки и обмена информацией стояла перед человечеством на всех этапах его развития и во всех сферах деятельности, в частности, в процессе обучения. Естественно, что в связи с этим создается информационное обеспечение процесса обучения — система форм и методов его отображения на каком-то носителе информации. Достаточно долго основным носителем этого обеспечения и основным инструментом для решения задач накопления, обработки и распространения полученной информации были мозг, язык и слух человека.  Положение в корне изменилось с появлением компьютеров. Информационно-коммуникативные технологии существенно повышают мотивацию школьника к обучению, повышают интерес к предмету и материалу, способствуют более глубокому осмыслению материала, построению логических моделей, подготовке выводов. При традиционных методах ведения урока главным носителем информации для обучающихся выступает учитель, он требует от обучающегося концентрации внимания, сосредоточенности, напряжения памяти. Не каждый школьник способен работать в таком режиме. Психологические особенности характера, тип восприятия ребенка становятся причиной неуспешности. При этом современные требования к уровню образованности не позволяют снизить объем информации, необходимой ученику для усвоения темы урока. </vt:lpstr>
      <vt:lpstr>Однако при организации урока с использованием компьютерных программ,  информация предоставляется обучающимся красочно оформленной, с использованием эффектов анимации, в виде текста, диаграммы, графика, рисунка. Все это, по мнению современных дидактов, позволяет более наглядно и доступно, чем в устной форме, объяснить учебный материал. Очень важно и то, что на таких уроках ученик может работать в индивидуальном режиме, продвигаясь в постижении нового материала в своем темпе, возвращаясь к непонятому, если это требуется, или забегать вперед.  Использование современных ИКТ - технологий позволяет перейти: от обучения как функции запоминания к обучению как процессу умственного развития; от статической модели знаний к динамической системе умственных действий; от ориентации на усреднённого ученика  к дифференцированным и индивидуальным программам  обучения; от внешней мотивации обучения к внутренней нравственно -   волевой регуляции. </vt:lpstr>
      <vt:lpstr>Создание обстановки психологического комфорта на уроке, при котором дети не боятся собственных ошибок, нередко многократно повторяют задания сначала до положительного результата, что делает даже самых робких и застенчивых учеников раскрепощёнными и активными. В настоящее время в области педагогики и психологии, учителя-практики говорят и пишут о гуманизации образования, об индивидуальном подходе к ученику в процессе обучения и воспитания, о внимании к каждому ребенку, о создании в школе атмосферы психологического комфорта. Главным критерием психологического пространства являет безопасная среда, атмосфера психологического комфорта, которая является одновременно и развивающей, и психотерапевтической, и психокоррекционной, ибо в этой атмосфере исчезают барьеры, снимаются психологические защиты, и энергия расходуется не на тревогу или борьбу, а на учебную деятельность, на творчество. </vt:lpstr>
      <vt:lpstr>Что такое комфорт? Комфорт - условия жизни, пребывания, обстановка, обеспечивающие удобство, спокойствие и уют. (Ожегов С.И. Толковый словарь русского языка.) Психологический комфорт - условия жизни, при которых ребенок чувствует себя спокойно, нет необходимости защищаться. Никакие успехи в учебе не принесут пользы, если они «замешаны» на страхе перед взрослыми, подавление личности ребенка. Как писал поэт Борис Слуцкий: «Ничему меня не научит, то, что тычет, талдычит, жучит». Задача учителя организовать определенную систему мер по созданию психологического комфорта на уроке.  </vt:lpstr>
      <vt:lpstr>Общие подходы к пониманию мотивации учения.</vt:lpstr>
      <vt:lpstr>  Уровни познавательных мотивов учения  (А.К. Маркова) : </vt:lpstr>
      <vt:lpstr>  Уровни социальных мотивов учения (А.К. Маркова): </vt:lpstr>
      <vt:lpstr>Классификация мотивов, характеризующая отношение к самой деятельности. </vt:lpstr>
      <vt:lpstr>Условия,  влияющие  на  внутреннюю учебную мотивацию: </vt:lpstr>
      <vt:lpstr>Варианты поведения учащихся в ситуациях стремления  к успеху и избегания неудач</vt:lpstr>
      <vt:lpstr>Слайд 20</vt:lpstr>
      <vt:lpstr>Слайд 21</vt:lpstr>
      <vt:lpstr>Слайд 22</vt:lpstr>
      <vt:lpstr>Можно привести коня  к водопою, но заставить его напиться нельзя  (Древняя мудрость)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XXL</dc:creator>
  <cp:lastModifiedBy>User</cp:lastModifiedBy>
  <cp:revision>46</cp:revision>
  <dcterms:created xsi:type="dcterms:W3CDTF">2013-01-17T19:42:19Z</dcterms:created>
  <dcterms:modified xsi:type="dcterms:W3CDTF">2014-05-03T13:08:51Z</dcterms:modified>
</cp:coreProperties>
</file>