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3" r:id="rId16"/>
    <p:sldId id="275" r:id="rId17"/>
    <p:sldId id="276" r:id="rId18"/>
    <p:sldId id="278" r:id="rId19"/>
    <p:sldId id="279" r:id="rId20"/>
    <p:sldId id="277" r:id="rId21"/>
    <p:sldId id="280" r:id="rId22"/>
    <p:sldId id="281" r:id="rId23"/>
    <p:sldId id="282" r:id="rId24"/>
    <p:sldId id="283" r:id="rId25"/>
    <p:sldId id="284" r:id="rId26"/>
    <p:sldId id="26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>
        <p:scale>
          <a:sx n="75" d="100"/>
          <a:sy n="75" d="100"/>
        </p:scale>
        <p:origin x="20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644F8-369B-492A-A5B4-24F7A90EC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C585EF-5E52-42FD-AB24-A62B35EAF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62683-B51B-46C2-B1E5-26236159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F6162-2986-49CD-9D54-56FA0290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88FBFF-92DB-4190-8AA8-053453CD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1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6B840-F35C-4B71-A484-B1C1DAE7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D5D4-D9A9-4CFB-A046-F11D291AA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C467EF-FD05-4BAD-BC0D-E3D9E293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7CD58-583C-4358-8474-9E47A04A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33713-A18A-4C89-B451-1A16AF60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4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7A2EF5-2D03-49A0-8CFC-41C9F9FC6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3EBCDB-9686-4C0F-B064-03A0EE7CE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F2244-B5A7-49A3-8A0E-45AFE210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70CC-C134-40B7-AC11-96F7436E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9F7CBF-9795-41C0-8137-BA6BE4BE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0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9C158-AD8A-4144-B124-AA83E6117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7C7B9E-D86F-408E-948F-112A6456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1D646-5878-4233-8620-81AEAE903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5F125-4210-4654-8932-8F3B1209A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3EBB7-7732-464B-81ED-9CB0A909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3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D26BE-0699-4457-9DDD-834A62ECF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27F8DD-BFB1-4122-A831-6536D1D6C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639A6-BDB0-4F4B-AA58-18A128A3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100F0-E6A9-48B6-947C-D9FA8CC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58FBD-C322-4B2D-9426-DD636FCE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9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3E120-8BFE-4636-A7AD-558FD5AD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5FAB7-3913-4109-81E7-6B4DD02F2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B31435-864D-41BF-8567-C08D41E0D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347B4-5388-4ED6-9E0C-CBAE9E22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D8622-EDC6-4746-B2A5-BC9F4513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6D675-74E8-4682-A9D0-38E63EC5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4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0FC4C-F73B-44A3-B8D4-0AA00931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7E33A4-D1F7-4771-A038-9A6447505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0EAA3-0988-4C17-8AE0-485FE04C5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50BCF9-6EA1-4FC7-B3BF-F0A3007D4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F847EC-5068-4A2F-A9A8-EFD046BA5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5B932-93C2-4219-9E06-5A63C8FA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8A8E21-C89F-4FDA-B4A7-4C39FF725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B32EC9-2E43-4C43-8665-6F338C35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13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A8882-1E91-4720-AD91-94560911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29E9E3-7D39-4331-A259-84945E6B2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8AAF95-4DA7-4F48-AEAB-9F5E9979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1971B0-B457-41D9-97AD-D50EE924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0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54BB900-FB97-4AEB-8853-5241E76A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298A94-294F-4B1F-909F-F3042D61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785DD1-3019-4483-8494-A54496B7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D531E-F04F-4D1B-B032-889FCF2C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A8207-AB4C-4EE3-8019-89A61A61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AC8C95-F4F4-486F-AF11-D9814766B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81958C-53EC-4ECA-8B2D-C306C08E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86E140-89CA-45F9-94B1-3412F122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9509A1-967C-4395-A5A4-08016184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7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938AB-5229-4C34-ABE8-A10A327D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E8AC2-BD62-43B8-8AEB-C88E5E3BF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3CB4A-9593-416D-A502-19AB48E75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837664-BF1F-411E-822B-E001DAA5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78FD28-D421-4CEF-8EA7-D5AA52AD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8D6574-9979-4FC3-90F5-0E13268C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94B9-D60D-4354-AE57-9447937C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832CB-62E5-422F-B993-ABA298E72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1019C-3537-46B7-BD23-0D54430F4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BA026-D145-4065-AEBB-03CB0604C91A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7ABA19-5191-4A91-982E-9212C4CC2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DB206-5A1B-4B0D-9754-DE6832EFC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9BFC3-07E0-473E-85EE-4CFF65C88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A324355-B3F9-4D8B-B543-3C4568B1F78F}"/>
              </a:ext>
            </a:extLst>
          </p:cNvPr>
          <p:cNvGrpSpPr/>
          <p:nvPr/>
        </p:nvGrpSpPr>
        <p:grpSpPr>
          <a:xfrm>
            <a:off x="565112" y="0"/>
            <a:ext cx="11061775" cy="7359512"/>
            <a:chOff x="1125988" y="149087"/>
            <a:chExt cx="10307973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BC0A845-D911-4B9F-971E-510BF925B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2D5507E-B6B4-4AD6-BEEA-56D5A2891E5E}"/>
                </a:ext>
              </a:extLst>
            </p:cNvPr>
            <p:cNvSpPr/>
            <p:nvPr/>
          </p:nvSpPr>
          <p:spPr>
            <a:xfrm>
              <a:off x="1744928" y="975255"/>
              <a:ext cx="8855339" cy="5024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AE01C1-413F-4B6C-A26D-C194B1FBB605}"/>
                </a:ext>
              </a:extLst>
            </p:cNvPr>
            <p:cNvSpPr txBox="1"/>
            <p:nvPr/>
          </p:nvSpPr>
          <p:spPr>
            <a:xfrm>
              <a:off x="2251309" y="3513639"/>
              <a:ext cx="80573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AEDB"/>
                </a:buClr>
              </a:pPr>
              <a:r>
                <a:rPr lang="ru-RU" sz="2800" b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Автор проекта: </a:t>
              </a: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Хорев Даниил 9Б класса</a:t>
              </a:r>
              <a:endParaRPr lang="ru-RU" sz="2800" dirty="0">
                <a:latin typeface="Corbel Light" panose="020B0303020204020204" pitchFamily="34" charset="0"/>
                <a:cs typeface="Cascadia Code" panose="020B0609020000020004" pitchFamily="49" charset="0"/>
              </a:endParaRPr>
            </a:p>
            <a:p>
              <a:pPr algn="ctr">
                <a:buClr>
                  <a:srgbClr val="00AEDB"/>
                </a:buClr>
              </a:pPr>
              <a:r>
                <a:rPr lang="ru-RU" sz="2800" b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Руководитель проекта: </a:t>
              </a: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Тур Светлана Николаевна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1788DE-8939-4CD0-AE74-516C3D2F1FC7}"/>
                </a:ext>
              </a:extLst>
            </p:cNvPr>
            <p:cNvSpPr txBox="1"/>
            <p:nvPr/>
          </p:nvSpPr>
          <p:spPr>
            <a:xfrm>
              <a:off x="1828800" y="1211898"/>
              <a:ext cx="87714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«</a:t>
              </a:r>
              <a:r>
                <a:rPr lang="ru-RU" sz="5400" dirty="0">
                  <a:solidFill>
                    <a:srgbClr val="00AEDB"/>
                  </a:solidFill>
                  <a:latin typeface="Corbel Light" panose="020B0303020204020204" pitchFamily="34" charset="0"/>
                  <a:cs typeface="Cascadia Code" panose="020B0609020000020004" pitchFamily="49" charset="0"/>
                </a:rPr>
                <a:t>Безопасность в интернете</a:t>
              </a:r>
              <a:r>
                <a:rPr lang="ru-RU" sz="54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»</a:t>
              </a:r>
            </a:p>
            <a:p>
              <a:pPr algn="ctr"/>
              <a:r>
                <a:rPr lang="ru-RU" sz="36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Или же «</a:t>
              </a:r>
              <a:r>
                <a:rPr lang="ru-RU" sz="3600" dirty="0">
                  <a:solidFill>
                    <a:srgbClr val="00AEDB"/>
                  </a:solidFill>
                  <a:latin typeface="Corbel Light" panose="020B0303020204020204" pitchFamily="34" charset="0"/>
                  <a:cs typeface="Cascadia Code" panose="020B0609020000020004" pitchFamily="49" charset="0"/>
                </a:rPr>
                <a:t>БВИ</a:t>
              </a:r>
              <a:r>
                <a:rPr lang="ru-RU" sz="36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»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790D6E-C3D9-4C82-94C5-1C6718E327EE}"/>
                </a:ext>
              </a:extLst>
            </p:cNvPr>
            <p:cNvSpPr txBox="1"/>
            <p:nvPr/>
          </p:nvSpPr>
          <p:spPr>
            <a:xfrm>
              <a:off x="2185869" y="5292159"/>
              <a:ext cx="80573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AEDB"/>
                </a:buClr>
              </a:pPr>
              <a:r>
                <a:rPr lang="ru-RU" sz="2000" b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2022 год</a:t>
              </a:r>
            </a:p>
            <a:p>
              <a:pPr algn="ctr">
                <a:buClr>
                  <a:srgbClr val="00AEDB"/>
                </a:buClr>
              </a:pPr>
              <a:r>
                <a:rPr lang="ru-RU" sz="2000" b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Г. Выборг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B4359B68-9092-4FFF-BFCF-B4B9B5AC4188}"/>
                </a:ext>
              </a:extLst>
            </p:cNvPr>
            <p:cNvSpPr/>
            <p:nvPr/>
          </p:nvSpPr>
          <p:spPr>
            <a:xfrm>
              <a:off x="4431020" y="634737"/>
              <a:ext cx="3697907" cy="244475"/>
            </a:xfrm>
            <a:prstGeom prst="roundRect">
              <a:avLst/>
            </a:prstGeom>
            <a:gradFill>
              <a:gsLst>
                <a:gs pos="100000">
                  <a:srgbClr val="F4F5F4"/>
                </a:gs>
                <a:gs pos="0">
                  <a:srgbClr val="FFFFFF"/>
                </a:gs>
              </a:gsLst>
              <a:lin ang="5400000" scaled="1"/>
            </a:gradFill>
            <a:ln>
              <a:noFill/>
            </a:ln>
            <a:effectLst>
              <a:outerShdw blurRad="38100" dist="25400" dir="3900000" sx="99000" sy="99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444444"/>
                  </a:solidFill>
                  <a:latin typeface="Corbel" panose="020B0503020204020204" pitchFamily="34" charset="0"/>
                </a:rPr>
                <a:t>https://HDDA.ru/BVI_SlideONE</a:t>
              </a:r>
              <a:r>
                <a:rPr lang="ru-RU" sz="1100" dirty="0">
                  <a:solidFill>
                    <a:srgbClr val="444444"/>
                  </a:solidFill>
                  <a:latin typeface="Corbel" panose="020B0503020204020204" pitchFamily="34" charset="0"/>
                </a:rPr>
                <a:t>_ </a:t>
              </a:r>
              <a:r>
                <a:rPr lang="en-US" sz="1100" dirty="0">
                  <a:solidFill>
                    <a:srgbClr val="444444"/>
                  </a:solidFill>
                  <a:latin typeface="Corbel" panose="020B0503020204020204" pitchFamily="34" charset="0"/>
                </a:rPr>
                <a:t>Privetvie.pptx</a:t>
              </a:r>
              <a:endParaRPr lang="ru-RU" sz="1100" dirty="0">
                <a:solidFill>
                  <a:srgbClr val="444444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3311C5-9454-469B-8E18-F40D54CD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26976" y="670059"/>
              <a:ext cx="175688" cy="17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99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88BAC86-8737-441F-B0B0-BEF5D311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B078E98-71DE-44D5-B5FB-9C07A7F7A217}"/>
              </a:ext>
            </a:extLst>
          </p:cNvPr>
          <p:cNvGrpSpPr/>
          <p:nvPr/>
        </p:nvGrpSpPr>
        <p:grpSpPr>
          <a:xfrm>
            <a:off x="566589" y="-101601"/>
            <a:ext cx="11058821" cy="7359511"/>
            <a:chOff x="565112" y="-1"/>
            <a:chExt cx="11058821" cy="735951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1A7479B-9001-4B7B-AE99-0AFD1AEB19E8}"/>
                </a:ext>
              </a:extLst>
            </p:cNvPr>
            <p:cNvGrpSpPr/>
            <p:nvPr/>
          </p:nvGrpSpPr>
          <p:grpSpPr>
            <a:xfrm>
              <a:off x="565112" y="-1"/>
              <a:ext cx="11058821" cy="7359511"/>
              <a:chOff x="1125988" y="149087"/>
              <a:chExt cx="10307973" cy="68580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1ACA87C8-EDBF-4FFD-A54B-728087C00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00498834-07ED-4177-BD0F-08F84B9946AB}"/>
                  </a:ext>
                </a:extLst>
              </p:cNvPr>
              <p:cNvGrpSpPr/>
              <p:nvPr/>
            </p:nvGrpSpPr>
            <p:grpSpPr>
              <a:xfrm>
                <a:off x="1744929" y="634737"/>
                <a:ext cx="8981029" cy="5484220"/>
                <a:chOff x="1744929" y="634737"/>
                <a:chExt cx="8981029" cy="5484220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FEA5E46B-E83C-4541-9563-CE46165314CF}"/>
                    </a:ext>
                  </a:extLst>
                </p:cNvPr>
                <p:cNvSpPr/>
                <p:nvPr/>
              </p:nvSpPr>
              <p:spPr>
                <a:xfrm>
                  <a:off x="1744929" y="975255"/>
                  <a:ext cx="8981029" cy="5143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в</a:t>
                  </a:r>
                </a:p>
              </p:txBody>
            </p:sp>
            <p:sp>
              <p:nvSpPr>
                <p:cNvPr id="28" name="Прямоугольник: скругленные углы 27">
                  <a:extLst>
                    <a:ext uri="{FF2B5EF4-FFF2-40B4-BE49-F238E27FC236}">
                      <a16:creationId xmlns:a16="http://schemas.microsoft.com/office/drawing/2014/main" id="{11A596EF-0647-4411-ABC5-E7858A0B2DFD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https://HDDA.ru/BVI_SlideTEN_Algoritm_Termine.pptx</a:t>
                  </a:r>
                  <a:endParaRPr lang="ru-RU" sz="1100" dirty="0">
                    <a:solidFill>
                      <a:srgbClr val="444444"/>
                    </a:solidFill>
                    <a:latin typeface="Corbel" panose="020B0503020204020204" pitchFamily="34" charset="0"/>
                  </a:endParaRPr>
                </a:p>
              </p:txBody>
            </p:sp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37A03784-0EA8-4D0D-8390-0E6CF5015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161879EF-5831-461B-B027-E85B2576BBEE}"/>
                </a:ext>
              </a:extLst>
            </p:cNvPr>
            <p:cNvSpPr/>
            <p:nvPr/>
          </p:nvSpPr>
          <p:spPr>
            <a:xfrm>
              <a:off x="1594093" y="1131509"/>
              <a:ext cx="1399623" cy="914400"/>
            </a:xfrm>
            <a:prstGeom prst="ellipse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Начало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CB06882-D152-4471-91B7-DAB88224154E}"/>
                </a:ext>
              </a:extLst>
            </p:cNvPr>
            <p:cNvSpPr/>
            <p:nvPr/>
          </p:nvSpPr>
          <p:spPr>
            <a:xfrm>
              <a:off x="1463465" y="2680760"/>
              <a:ext cx="1660880" cy="914400"/>
            </a:xfrm>
            <a:prstGeom prst="rect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Находим понятие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3ADA95E-CA24-4975-A594-0D060181089F}"/>
                </a:ext>
              </a:extLst>
            </p:cNvPr>
            <p:cNvCxnSpPr>
              <a:cxnSpLocks/>
              <a:stCxn id="2" idx="4"/>
              <a:endCxn id="4" idx="0"/>
            </p:cNvCxnSpPr>
            <p:nvPr/>
          </p:nvCxnSpPr>
          <p:spPr>
            <a:xfrm>
              <a:off x="2293905" y="2045909"/>
              <a:ext cx="0" cy="634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439664-2F7D-4861-8A86-F6F0F9938C59}"/>
                </a:ext>
              </a:extLst>
            </p:cNvPr>
            <p:cNvSpPr txBox="1"/>
            <p:nvPr/>
          </p:nvSpPr>
          <p:spPr>
            <a:xfrm>
              <a:off x="5480300" y="4796814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</a:t>
              </a:r>
            </a:p>
          </p:txBody>
        </p:sp>
        <p:sp>
          <p:nvSpPr>
            <p:cNvPr id="15" name="Блок-схема: решение 14">
              <a:extLst>
                <a:ext uri="{FF2B5EF4-FFF2-40B4-BE49-F238E27FC236}">
                  <a16:creationId xmlns:a16="http://schemas.microsoft.com/office/drawing/2014/main" id="{5465F47A-0D39-40B8-98A6-AF02CF21A9AD}"/>
                </a:ext>
              </a:extLst>
            </p:cNvPr>
            <p:cNvSpPr/>
            <p:nvPr/>
          </p:nvSpPr>
          <p:spPr>
            <a:xfrm>
              <a:off x="2231604" y="3658163"/>
              <a:ext cx="3429948" cy="2136149"/>
            </a:xfrm>
            <a:prstGeom prst="flowChartDecision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Понятие противоречит информации из других источниках?</a:t>
              </a:r>
            </a:p>
          </p:txBody>
        </p:sp>
        <p:sp>
          <p:nvSpPr>
            <p:cNvPr id="36" name="Блок-схема: решение 35">
              <a:extLst>
                <a:ext uri="{FF2B5EF4-FFF2-40B4-BE49-F238E27FC236}">
                  <a16:creationId xmlns:a16="http://schemas.microsoft.com/office/drawing/2014/main" id="{EC643210-E6E3-4503-A3E0-D7B14B7D859C}"/>
                </a:ext>
              </a:extLst>
            </p:cNvPr>
            <p:cNvSpPr/>
            <p:nvPr/>
          </p:nvSpPr>
          <p:spPr>
            <a:xfrm>
              <a:off x="6548725" y="3925859"/>
              <a:ext cx="3398098" cy="2143489"/>
            </a:xfrm>
            <a:prstGeom prst="flowChartDecision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Руководитель проекта подтвердил что понятие верное?</a:t>
              </a:r>
            </a:p>
          </p:txBody>
        </p:sp>
        <p:cxnSp>
          <p:nvCxnSpPr>
            <p:cNvPr id="40" name="Соединитель: уступ 39">
              <a:extLst>
                <a:ext uri="{FF2B5EF4-FFF2-40B4-BE49-F238E27FC236}">
                  <a16:creationId xmlns:a16="http://schemas.microsoft.com/office/drawing/2014/main" id="{67EA3706-4615-412D-B458-580BA3F894ED}"/>
                </a:ext>
              </a:extLst>
            </p:cNvPr>
            <p:cNvCxnSpPr>
              <a:stCxn id="4" idx="3"/>
              <a:endCxn id="15" idx="0"/>
            </p:cNvCxnSpPr>
            <p:nvPr/>
          </p:nvCxnSpPr>
          <p:spPr>
            <a:xfrm>
              <a:off x="3124345" y="3137960"/>
              <a:ext cx="822233" cy="520203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Соединитель: уступ 41">
              <a:extLst>
                <a:ext uri="{FF2B5EF4-FFF2-40B4-BE49-F238E27FC236}">
                  <a16:creationId xmlns:a16="http://schemas.microsoft.com/office/drawing/2014/main" id="{6B606AC3-78E7-4006-8160-E1BB6E8D2C30}"/>
                </a:ext>
              </a:extLst>
            </p:cNvPr>
            <p:cNvCxnSpPr>
              <a:cxnSpLocks/>
              <a:stCxn id="15" idx="1"/>
              <a:endCxn id="36" idx="2"/>
            </p:cNvCxnSpPr>
            <p:nvPr/>
          </p:nvCxnSpPr>
          <p:spPr>
            <a:xfrm rot="10800000" flipH="1" flipV="1">
              <a:off x="2231604" y="4726238"/>
              <a:ext cx="6016170" cy="1343110"/>
            </a:xfrm>
            <a:prstGeom prst="bentConnector4">
              <a:avLst>
                <a:gd name="adj1" fmla="val -3800"/>
                <a:gd name="adj2" fmla="val 11161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8F507F31-B217-45B0-ABA8-076EB77D9C3B}"/>
                </a:ext>
              </a:extLst>
            </p:cNvPr>
            <p:cNvSpPr/>
            <p:nvPr/>
          </p:nvSpPr>
          <p:spPr>
            <a:xfrm>
              <a:off x="7433143" y="2711355"/>
              <a:ext cx="1660880" cy="914400"/>
            </a:xfrm>
            <a:prstGeom prst="rect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Вставляем понятие в теорию</a:t>
              </a: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CD5B219E-B93B-44AE-A39C-02122A0381BE}"/>
                </a:ext>
              </a:extLst>
            </p:cNvPr>
            <p:cNvSpPr/>
            <p:nvPr/>
          </p:nvSpPr>
          <p:spPr>
            <a:xfrm>
              <a:off x="9348965" y="1333986"/>
              <a:ext cx="1399623" cy="914400"/>
            </a:xfrm>
            <a:prstGeom prst="ellipse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Конец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46A8F7-9475-4328-8EBF-E69F1910EDA7}"/>
                </a:ext>
              </a:extLst>
            </p:cNvPr>
            <p:cNvSpPr txBox="1"/>
            <p:nvPr/>
          </p:nvSpPr>
          <p:spPr>
            <a:xfrm>
              <a:off x="1975611" y="4816130"/>
              <a:ext cx="53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Нет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8CFDA16-5A8C-4C74-A77A-436C8B416E6F}"/>
                </a:ext>
              </a:extLst>
            </p:cNvPr>
            <p:cNvSpPr txBox="1"/>
            <p:nvPr/>
          </p:nvSpPr>
          <p:spPr>
            <a:xfrm>
              <a:off x="6224629" y="5000756"/>
              <a:ext cx="53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Нет</a:t>
              </a:r>
            </a:p>
          </p:txBody>
        </p:sp>
        <p:cxnSp>
          <p:nvCxnSpPr>
            <p:cNvPr id="60" name="Соединитель: уступ 59">
              <a:extLst>
                <a:ext uri="{FF2B5EF4-FFF2-40B4-BE49-F238E27FC236}">
                  <a16:creationId xmlns:a16="http://schemas.microsoft.com/office/drawing/2014/main" id="{2D2B4061-7AFD-4865-AD05-7F1EF2799F85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8346190" y="1708580"/>
              <a:ext cx="920169" cy="1085382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Соединитель: уступ 61">
              <a:extLst>
                <a:ext uri="{FF2B5EF4-FFF2-40B4-BE49-F238E27FC236}">
                  <a16:creationId xmlns:a16="http://schemas.microsoft.com/office/drawing/2014/main" id="{F2341B27-A7D8-410D-81D8-C226FB7AC89D}"/>
                </a:ext>
              </a:extLst>
            </p:cNvPr>
            <p:cNvCxnSpPr>
              <a:stCxn id="36" idx="3"/>
              <a:endCxn id="45" idx="3"/>
            </p:cNvCxnSpPr>
            <p:nvPr/>
          </p:nvCxnSpPr>
          <p:spPr>
            <a:xfrm flipH="1" flipV="1">
              <a:off x="9094023" y="3168555"/>
              <a:ext cx="852800" cy="1829049"/>
            </a:xfrm>
            <a:prstGeom prst="bentConnector3">
              <a:avLst>
                <a:gd name="adj1" fmla="val -2680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Соединитель: уступ 63">
              <a:extLst>
                <a:ext uri="{FF2B5EF4-FFF2-40B4-BE49-F238E27FC236}">
                  <a16:creationId xmlns:a16="http://schemas.microsoft.com/office/drawing/2014/main" id="{4F5544DC-8506-4F8A-B68B-A27288079A0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 flipV="1">
              <a:off x="3124345" y="2895600"/>
              <a:ext cx="2537207" cy="1830638"/>
            </a:xfrm>
            <a:prstGeom prst="bentConnector3">
              <a:avLst>
                <a:gd name="adj1" fmla="val -901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Соединитель: уступ 65">
              <a:extLst>
                <a:ext uri="{FF2B5EF4-FFF2-40B4-BE49-F238E27FC236}">
                  <a16:creationId xmlns:a16="http://schemas.microsoft.com/office/drawing/2014/main" id="{F284F939-BC5E-40ED-A88C-CA3A60DD4CA8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3124345" y="2711355"/>
              <a:ext cx="3424380" cy="2286249"/>
            </a:xfrm>
            <a:prstGeom prst="bentConnector3">
              <a:avLst>
                <a:gd name="adj1" fmla="val 9227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D45BA3-0A9E-41DE-A9BF-BB07E5B685A2}"/>
                </a:ext>
              </a:extLst>
            </p:cNvPr>
            <p:cNvSpPr txBox="1"/>
            <p:nvPr/>
          </p:nvSpPr>
          <p:spPr>
            <a:xfrm>
              <a:off x="9882258" y="5012893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D72449-913A-4728-B472-97AB1CC8E8FB}"/>
                </a:ext>
              </a:extLst>
            </p:cNvPr>
            <p:cNvSpPr txBox="1"/>
            <p:nvPr/>
          </p:nvSpPr>
          <p:spPr>
            <a:xfrm>
              <a:off x="1384930" y="1057944"/>
              <a:ext cx="9762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Алгоритм проверки терминов и понятий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82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88BAC86-8737-441F-B0B0-BEF5D311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B078E98-71DE-44D5-B5FB-9C07A7F7A217}"/>
              </a:ext>
            </a:extLst>
          </p:cNvPr>
          <p:cNvGrpSpPr/>
          <p:nvPr/>
        </p:nvGrpSpPr>
        <p:grpSpPr>
          <a:xfrm>
            <a:off x="-62324" y="0"/>
            <a:ext cx="8477289" cy="5607673"/>
            <a:chOff x="565112" y="-1"/>
            <a:chExt cx="11058821" cy="735951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1A7479B-9001-4B7B-AE99-0AFD1AEB19E8}"/>
                </a:ext>
              </a:extLst>
            </p:cNvPr>
            <p:cNvGrpSpPr/>
            <p:nvPr/>
          </p:nvGrpSpPr>
          <p:grpSpPr>
            <a:xfrm>
              <a:off x="565112" y="-1"/>
              <a:ext cx="11058821" cy="7359511"/>
              <a:chOff x="1125988" y="149087"/>
              <a:chExt cx="10307973" cy="68580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1ACA87C8-EDBF-4FFD-A54B-728087C00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00498834-07ED-4177-BD0F-08F84B9946AB}"/>
                  </a:ext>
                </a:extLst>
              </p:cNvPr>
              <p:cNvGrpSpPr/>
              <p:nvPr/>
            </p:nvGrpSpPr>
            <p:grpSpPr>
              <a:xfrm>
                <a:off x="1744929" y="634737"/>
                <a:ext cx="8981029" cy="5484220"/>
                <a:chOff x="1744929" y="634737"/>
                <a:chExt cx="8981029" cy="5484220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FEA5E46B-E83C-4541-9563-CE46165314CF}"/>
                    </a:ext>
                  </a:extLst>
                </p:cNvPr>
                <p:cNvSpPr/>
                <p:nvPr/>
              </p:nvSpPr>
              <p:spPr>
                <a:xfrm>
                  <a:off x="1744929" y="975255"/>
                  <a:ext cx="8981029" cy="5143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в</a:t>
                  </a:r>
                </a:p>
              </p:txBody>
            </p:sp>
            <p:sp>
              <p:nvSpPr>
                <p:cNvPr id="28" name="Прямоугольник: скругленные углы 27">
                  <a:extLst>
                    <a:ext uri="{FF2B5EF4-FFF2-40B4-BE49-F238E27FC236}">
                      <a16:creationId xmlns:a16="http://schemas.microsoft.com/office/drawing/2014/main" id="{11A596EF-0647-4411-ABC5-E7858A0B2DFD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https://HDDA.ru/BVI_SlideELEVEN _PravAlg1t.pptx</a:t>
                  </a:r>
                  <a:endParaRPr lang="ru-RU" sz="1000" dirty="0">
                    <a:solidFill>
                      <a:srgbClr val="444444"/>
                    </a:solidFill>
                    <a:latin typeface="Corbel" panose="020B0503020204020204" pitchFamily="34" charset="0"/>
                  </a:endParaRPr>
                </a:p>
              </p:txBody>
            </p:sp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37A03784-0EA8-4D0D-8390-0E6CF5015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161879EF-5831-461B-B027-E85B2576BBEE}"/>
                </a:ext>
              </a:extLst>
            </p:cNvPr>
            <p:cNvSpPr/>
            <p:nvPr/>
          </p:nvSpPr>
          <p:spPr>
            <a:xfrm>
              <a:off x="2335451" y="1112822"/>
              <a:ext cx="1399623" cy="914400"/>
            </a:xfrm>
            <a:prstGeom prst="ellipse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Начало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CB06882-D152-4471-91B7-DAB88224154E}"/>
                </a:ext>
              </a:extLst>
            </p:cNvPr>
            <p:cNvSpPr/>
            <p:nvPr/>
          </p:nvSpPr>
          <p:spPr>
            <a:xfrm>
              <a:off x="2204822" y="2512273"/>
              <a:ext cx="1660880" cy="914400"/>
            </a:xfrm>
            <a:prstGeom prst="rect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Находим понятие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3ADA95E-CA24-4975-A594-0D060181089F}"/>
                </a:ext>
              </a:extLst>
            </p:cNvPr>
            <p:cNvCxnSpPr>
              <a:cxnSpLocks/>
              <a:stCxn id="2" idx="4"/>
              <a:endCxn id="4" idx="0"/>
            </p:cNvCxnSpPr>
            <p:nvPr/>
          </p:nvCxnSpPr>
          <p:spPr>
            <a:xfrm>
              <a:off x="3035262" y="2027223"/>
              <a:ext cx="0" cy="4850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439664-2F7D-4861-8A86-F6F0F9938C59}"/>
                </a:ext>
              </a:extLst>
            </p:cNvPr>
            <p:cNvSpPr txBox="1"/>
            <p:nvPr/>
          </p:nvSpPr>
          <p:spPr>
            <a:xfrm>
              <a:off x="5638196" y="4502760"/>
              <a:ext cx="579668" cy="4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u="sng" dirty="0">
                  <a:solidFill>
                    <a:srgbClr val="FF0000"/>
                  </a:solidFill>
                </a:rPr>
                <a:t>Да</a:t>
              </a:r>
            </a:p>
          </p:txBody>
        </p:sp>
        <p:sp>
          <p:nvSpPr>
            <p:cNvPr id="15" name="Блок-схема: решение 14">
              <a:extLst>
                <a:ext uri="{FF2B5EF4-FFF2-40B4-BE49-F238E27FC236}">
                  <a16:creationId xmlns:a16="http://schemas.microsoft.com/office/drawing/2014/main" id="{5465F47A-0D39-40B8-98A6-AF02CF21A9AD}"/>
                </a:ext>
              </a:extLst>
            </p:cNvPr>
            <p:cNvSpPr/>
            <p:nvPr/>
          </p:nvSpPr>
          <p:spPr>
            <a:xfrm>
              <a:off x="2231604" y="3447942"/>
              <a:ext cx="3429948" cy="2136149"/>
            </a:xfrm>
            <a:prstGeom prst="flowChartDecision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Понятие противоречит информации из других источниках?</a:t>
              </a:r>
            </a:p>
          </p:txBody>
        </p:sp>
        <p:sp>
          <p:nvSpPr>
            <p:cNvPr id="36" name="Блок-схема: решение 35">
              <a:extLst>
                <a:ext uri="{FF2B5EF4-FFF2-40B4-BE49-F238E27FC236}">
                  <a16:creationId xmlns:a16="http://schemas.microsoft.com/office/drawing/2014/main" id="{EC643210-E6E3-4503-A3E0-D7B14B7D859C}"/>
                </a:ext>
              </a:extLst>
            </p:cNvPr>
            <p:cNvSpPr/>
            <p:nvPr/>
          </p:nvSpPr>
          <p:spPr>
            <a:xfrm>
              <a:off x="6583779" y="3560652"/>
              <a:ext cx="3398098" cy="2143489"/>
            </a:xfrm>
            <a:prstGeom prst="flowChartDecision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Руководитель проекта подтвердил что понятие верное?</a:t>
              </a:r>
            </a:p>
          </p:txBody>
        </p:sp>
        <p:cxnSp>
          <p:nvCxnSpPr>
            <p:cNvPr id="40" name="Соединитель: уступ 39">
              <a:extLst>
                <a:ext uri="{FF2B5EF4-FFF2-40B4-BE49-F238E27FC236}">
                  <a16:creationId xmlns:a16="http://schemas.microsoft.com/office/drawing/2014/main" id="{67EA3706-4615-412D-B458-580BA3F894ED}"/>
                </a:ext>
              </a:extLst>
            </p:cNvPr>
            <p:cNvCxnSpPr>
              <a:stCxn id="4" idx="3"/>
              <a:endCxn id="15" idx="0"/>
            </p:cNvCxnSpPr>
            <p:nvPr/>
          </p:nvCxnSpPr>
          <p:spPr>
            <a:xfrm>
              <a:off x="3865702" y="2969474"/>
              <a:ext cx="80877" cy="478468"/>
            </a:xfrm>
            <a:prstGeom prst="bentConnector2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Соединитель: уступ 41">
              <a:extLst>
                <a:ext uri="{FF2B5EF4-FFF2-40B4-BE49-F238E27FC236}">
                  <a16:creationId xmlns:a16="http://schemas.microsoft.com/office/drawing/2014/main" id="{6B606AC3-78E7-4006-8160-E1BB6E8D2C30}"/>
                </a:ext>
              </a:extLst>
            </p:cNvPr>
            <p:cNvCxnSpPr>
              <a:cxnSpLocks/>
              <a:stCxn id="15" idx="1"/>
              <a:endCxn id="36" idx="2"/>
            </p:cNvCxnSpPr>
            <p:nvPr/>
          </p:nvCxnSpPr>
          <p:spPr>
            <a:xfrm rot="10800000" flipH="1" flipV="1">
              <a:off x="2231604" y="4516015"/>
              <a:ext cx="6051224" cy="1188125"/>
            </a:xfrm>
            <a:prstGeom prst="bentConnector4">
              <a:avLst>
                <a:gd name="adj1" fmla="val -4928"/>
                <a:gd name="adj2" fmla="val 12525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8F507F31-B217-45B0-ABA8-076EB77D9C3B}"/>
                </a:ext>
              </a:extLst>
            </p:cNvPr>
            <p:cNvSpPr/>
            <p:nvPr/>
          </p:nvSpPr>
          <p:spPr>
            <a:xfrm>
              <a:off x="7386514" y="2095842"/>
              <a:ext cx="1660880" cy="914400"/>
            </a:xfrm>
            <a:prstGeom prst="rect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Вставляем понятие в теорию</a:t>
              </a: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CD5B219E-B93B-44AE-A39C-02122A0381BE}"/>
                </a:ext>
              </a:extLst>
            </p:cNvPr>
            <p:cNvSpPr/>
            <p:nvPr/>
          </p:nvSpPr>
          <p:spPr>
            <a:xfrm>
              <a:off x="9260584" y="1005322"/>
              <a:ext cx="1399623" cy="914400"/>
            </a:xfrm>
            <a:prstGeom prst="ellipse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Конец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46A8F7-9475-4328-8EBF-E69F1910EDA7}"/>
                </a:ext>
              </a:extLst>
            </p:cNvPr>
            <p:cNvSpPr txBox="1"/>
            <p:nvPr/>
          </p:nvSpPr>
          <p:spPr>
            <a:xfrm>
              <a:off x="1963770" y="4628272"/>
              <a:ext cx="53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Нет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8CFDA16-5A8C-4C74-A77A-436C8B416E6F}"/>
                </a:ext>
              </a:extLst>
            </p:cNvPr>
            <p:cNvSpPr txBox="1"/>
            <p:nvPr/>
          </p:nvSpPr>
          <p:spPr>
            <a:xfrm>
              <a:off x="6416473" y="3946493"/>
              <a:ext cx="53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Нет</a:t>
              </a:r>
            </a:p>
          </p:txBody>
        </p:sp>
        <p:cxnSp>
          <p:nvCxnSpPr>
            <p:cNvPr id="60" name="Соединитель: уступ 59">
              <a:extLst>
                <a:ext uri="{FF2B5EF4-FFF2-40B4-BE49-F238E27FC236}">
                  <a16:creationId xmlns:a16="http://schemas.microsoft.com/office/drawing/2014/main" id="{2D2B4061-7AFD-4865-AD05-7F1EF2799F85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8422110" y="1257369"/>
              <a:ext cx="633318" cy="1043630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Соединитель: уступ 61">
              <a:extLst>
                <a:ext uri="{FF2B5EF4-FFF2-40B4-BE49-F238E27FC236}">
                  <a16:creationId xmlns:a16="http://schemas.microsoft.com/office/drawing/2014/main" id="{F2341B27-A7D8-410D-81D8-C226FB7AC89D}"/>
                </a:ext>
              </a:extLst>
            </p:cNvPr>
            <p:cNvCxnSpPr>
              <a:stCxn id="36" idx="3"/>
              <a:endCxn id="45" idx="3"/>
            </p:cNvCxnSpPr>
            <p:nvPr/>
          </p:nvCxnSpPr>
          <p:spPr>
            <a:xfrm flipH="1" flipV="1">
              <a:off x="9047394" y="2553043"/>
              <a:ext cx="934484" cy="2079355"/>
            </a:xfrm>
            <a:prstGeom prst="bentConnector3">
              <a:avLst>
                <a:gd name="adj1" fmla="val -3191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Соединитель: уступ 63">
              <a:extLst>
                <a:ext uri="{FF2B5EF4-FFF2-40B4-BE49-F238E27FC236}">
                  <a16:creationId xmlns:a16="http://schemas.microsoft.com/office/drawing/2014/main" id="{4F5544DC-8506-4F8A-B68B-A27288079A0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 flipV="1">
              <a:off x="3035261" y="2450119"/>
              <a:ext cx="2626291" cy="2065898"/>
            </a:xfrm>
            <a:prstGeom prst="bentConnector3">
              <a:avLst>
                <a:gd name="adj1" fmla="val -1135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Соединитель: уступ 65">
              <a:extLst>
                <a:ext uri="{FF2B5EF4-FFF2-40B4-BE49-F238E27FC236}">
                  <a16:creationId xmlns:a16="http://schemas.microsoft.com/office/drawing/2014/main" id="{F284F939-BC5E-40ED-A88C-CA3A60DD4CA8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3035262" y="2253462"/>
              <a:ext cx="3548517" cy="2378935"/>
            </a:xfrm>
            <a:prstGeom prst="bentConnector3">
              <a:avLst>
                <a:gd name="adj1" fmla="val 94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D45BA3-0A9E-41DE-A9BF-BB07E5B685A2}"/>
                </a:ext>
              </a:extLst>
            </p:cNvPr>
            <p:cNvSpPr txBox="1"/>
            <p:nvPr/>
          </p:nvSpPr>
          <p:spPr>
            <a:xfrm>
              <a:off x="9879051" y="4702435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D4B200-9E59-47D1-8C96-97BF38AFA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680" y="1544669"/>
            <a:ext cx="8102178" cy="516121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572F7E6-6E03-43A5-ACFA-F7EC3A820172}"/>
              </a:ext>
            </a:extLst>
          </p:cNvPr>
          <p:cNvGrpSpPr/>
          <p:nvPr/>
        </p:nvGrpSpPr>
        <p:grpSpPr>
          <a:xfrm>
            <a:off x="-2691600" y="4881464"/>
            <a:ext cx="11058821" cy="7359511"/>
            <a:chOff x="1125988" y="149087"/>
            <a:chExt cx="10307973" cy="6858000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8F27A4AD-5990-468B-83DA-66BDF7CFC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AE34D822-0666-4690-B449-86753DE574C9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78E89AB5-9340-4C6B-B12F-9F1A371D1B31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22C0B1FB-CDCC-44C8-A6A7-4B35B6BD23A4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https://HDDA.ru/BVI_SlideELEVEN _PravAlgt2.pptx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ABC6CD9D-1072-422D-8C66-EB040A773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D4BEDF6-C699-4F44-91CF-497DC2AC2F25}"/>
              </a:ext>
            </a:extLst>
          </p:cNvPr>
          <p:cNvSpPr txBox="1"/>
          <p:nvPr/>
        </p:nvSpPr>
        <p:spPr>
          <a:xfrm rot="10800000" flipV="1">
            <a:off x="389692" y="5841616"/>
            <a:ext cx="7144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Рассмотрения </a:t>
            </a:r>
            <a:r>
              <a:rPr lang="ru-RU" sz="2800" dirty="0">
                <a:solidFill>
                  <a:srgbClr val="FF0000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НЕПРАВИЛЬНОГО</a:t>
            </a:r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 понятия о 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«Спам»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617BA47-5FFB-488A-BF58-CBDBBA350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664" y="2293693"/>
            <a:ext cx="3978696" cy="31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5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88BAC86-8737-441F-B0B0-BEF5D311E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B078E98-71DE-44D5-B5FB-9C07A7F7A217}"/>
              </a:ext>
            </a:extLst>
          </p:cNvPr>
          <p:cNvGrpSpPr/>
          <p:nvPr/>
        </p:nvGrpSpPr>
        <p:grpSpPr>
          <a:xfrm>
            <a:off x="-62324" y="0"/>
            <a:ext cx="8477289" cy="5607673"/>
            <a:chOff x="565112" y="-1"/>
            <a:chExt cx="11058821" cy="735951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1A7479B-9001-4B7B-AE99-0AFD1AEB19E8}"/>
                </a:ext>
              </a:extLst>
            </p:cNvPr>
            <p:cNvGrpSpPr/>
            <p:nvPr/>
          </p:nvGrpSpPr>
          <p:grpSpPr>
            <a:xfrm>
              <a:off x="565112" y="-1"/>
              <a:ext cx="11058821" cy="7359511"/>
              <a:chOff x="1125988" y="149087"/>
              <a:chExt cx="10307973" cy="68580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1ACA87C8-EDBF-4FFD-A54B-728087C00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00498834-07ED-4177-BD0F-08F84B9946AB}"/>
                  </a:ext>
                </a:extLst>
              </p:cNvPr>
              <p:cNvGrpSpPr/>
              <p:nvPr/>
            </p:nvGrpSpPr>
            <p:grpSpPr>
              <a:xfrm>
                <a:off x="1744930" y="634737"/>
                <a:ext cx="8981029" cy="5484220"/>
                <a:chOff x="1744930" y="634737"/>
                <a:chExt cx="8981029" cy="5484220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FEA5E46B-E83C-4541-9563-CE46165314CF}"/>
                    </a:ext>
                  </a:extLst>
                </p:cNvPr>
                <p:cNvSpPr/>
                <p:nvPr/>
              </p:nvSpPr>
              <p:spPr>
                <a:xfrm>
                  <a:off x="1744930" y="975255"/>
                  <a:ext cx="8981029" cy="5143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в</a:t>
                  </a:r>
                </a:p>
              </p:txBody>
            </p:sp>
            <p:sp>
              <p:nvSpPr>
                <p:cNvPr id="28" name="Прямоугольник: скругленные углы 27">
                  <a:extLst>
                    <a:ext uri="{FF2B5EF4-FFF2-40B4-BE49-F238E27FC236}">
                      <a16:creationId xmlns:a16="http://schemas.microsoft.com/office/drawing/2014/main" id="{11A596EF-0647-4411-ABC5-E7858A0B2DFD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https://HDDA.ru/BVI_SlideTWELVE _APravAlf.pptx</a:t>
                  </a:r>
                  <a:endParaRPr lang="ru-RU" sz="1000" dirty="0">
                    <a:solidFill>
                      <a:srgbClr val="444444"/>
                    </a:solidFill>
                    <a:latin typeface="Corbel" panose="020B0503020204020204" pitchFamily="34" charset="0"/>
                  </a:endParaRPr>
                </a:p>
              </p:txBody>
            </p:sp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37A03784-0EA8-4D0D-8390-0E6CF5015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161879EF-5831-461B-B027-E85B2576BBEE}"/>
                </a:ext>
              </a:extLst>
            </p:cNvPr>
            <p:cNvSpPr/>
            <p:nvPr/>
          </p:nvSpPr>
          <p:spPr>
            <a:xfrm>
              <a:off x="2335451" y="1112822"/>
              <a:ext cx="1399623" cy="914400"/>
            </a:xfrm>
            <a:prstGeom prst="ellipse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Начало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CB06882-D152-4471-91B7-DAB88224154E}"/>
                </a:ext>
              </a:extLst>
            </p:cNvPr>
            <p:cNvSpPr/>
            <p:nvPr/>
          </p:nvSpPr>
          <p:spPr>
            <a:xfrm>
              <a:off x="2204822" y="2512273"/>
              <a:ext cx="1660880" cy="914400"/>
            </a:xfrm>
            <a:prstGeom prst="rect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Находим понятие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3ADA95E-CA24-4975-A594-0D060181089F}"/>
                </a:ext>
              </a:extLst>
            </p:cNvPr>
            <p:cNvCxnSpPr>
              <a:cxnSpLocks/>
              <a:stCxn id="2" idx="4"/>
              <a:endCxn id="4" idx="0"/>
            </p:cNvCxnSpPr>
            <p:nvPr/>
          </p:nvCxnSpPr>
          <p:spPr>
            <a:xfrm>
              <a:off x="3035262" y="2027223"/>
              <a:ext cx="0" cy="4850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439664-2F7D-4861-8A86-F6F0F9938C59}"/>
                </a:ext>
              </a:extLst>
            </p:cNvPr>
            <p:cNvSpPr txBox="1"/>
            <p:nvPr/>
          </p:nvSpPr>
          <p:spPr>
            <a:xfrm>
              <a:off x="5638196" y="4502760"/>
              <a:ext cx="579668" cy="4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</a:t>
              </a:r>
            </a:p>
          </p:txBody>
        </p:sp>
        <p:sp>
          <p:nvSpPr>
            <p:cNvPr id="15" name="Блок-схема: решение 14">
              <a:extLst>
                <a:ext uri="{FF2B5EF4-FFF2-40B4-BE49-F238E27FC236}">
                  <a16:creationId xmlns:a16="http://schemas.microsoft.com/office/drawing/2014/main" id="{5465F47A-0D39-40B8-98A6-AF02CF21A9AD}"/>
                </a:ext>
              </a:extLst>
            </p:cNvPr>
            <p:cNvSpPr/>
            <p:nvPr/>
          </p:nvSpPr>
          <p:spPr>
            <a:xfrm>
              <a:off x="2231604" y="3447942"/>
              <a:ext cx="3429948" cy="2136149"/>
            </a:xfrm>
            <a:prstGeom prst="flowChartDecision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Понятие противоречит информации из других источниках?</a:t>
              </a:r>
            </a:p>
          </p:txBody>
        </p:sp>
        <p:sp>
          <p:nvSpPr>
            <p:cNvPr id="36" name="Блок-схема: решение 35">
              <a:extLst>
                <a:ext uri="{FF2B5EF4-FFF2-40B4-BE49-F238E27FC236}">
                  <a16:creationId xmlns:a16="http://schemas.microsoft.com/office/drawing/2014/main" id="{EC643210-E6E3-4503-A3E0-D7B14B7D859C}"/>
                </a:ext>
              </a:extLst>
            </p:cNvPr>
            <p:cNvSpPr/>
            <p:nvPr/>
          </p:nvSpPr>
          <p:spPr>
            <a:xfrm>
              <a:off x="6583779" y="3560652"/>
              <a:ext cx="3398098" cy="2143489"/>
            </a:xfrm>
            <a:prstGeom prst="flowChartDecision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Руководитель проекта подтвердил что понятие верное?</a:t>
              </a:r>
            </a:p>
          </p:txBody>
        </p:sp>
        <p:cxnSp>
          <p:nvCxnSpPr>
            <p:cNvPr id="40" name="Соединитель: уступ 39">
              <a:extLst>
                <a:ext uri="{FF2B5EF4-FFF2-40B4-BE49-F238E27FC236}">
                  <a16:creationId xmlns:a16="http://schemas.microsoft.com/office/drawing/2014/main" id="{67EA3706-4615-412D-B458-580BA3F894ED}"/>
                </a:ext>
              </a:extLst>
            </p:cNvPr>
            <p:cNvCxnSpPr>
              <a:stCxn id="4" idx="3"/>
              <a:endCxn id="15" idx="0"/>
            </p:cNvCxnSpPr>
            <p:nvPr/>
          </p:nvCxnSpPr>
          <p:spPr>
            <a:xfrm>
              <a:off x="3865702" y="2969474"/>
              <a:ext cx="80877" cy="478468"/>
            </a:xfrm>
            <a:prstGeom prst="bentConnector2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Соединитель: уступ 41">
              <a:extLst>
                <a:ext uri="{FF2B5EF4-FFF2-40B4-BE49-F238E27FC236}">
                  <a16:creationId xmlns:a16="http://schemas.microsoft.com/office/drawing/2014/main" id="{6B606AC3-78E7-4006-8160-E1BB6E8D2C30}"/>
                </a:ext>
              </a:extLst>
            </p:cNvPr>
            <p:cNvCxnSpPr>
              <a:cxnSpLocks/>
              <a:stCxn id="15" idx="1"/>
              <a:endCxn id="36" idx="2"/>
            </p:cNvCxnSpPr>
            <p:nvPr/>
          </p:nvCxnSpPr>
          <p:spPr>
            <a:xfrm rot="10800000" flipH="1" flipV="1">
              <a:off x="2231604" y="4516015"/>
              <a:ext cx="6051224" cy="1188125"/>
            </a:xfrm>
            <a:prstGeom prst="bentConnector4">
              <a:avLst>
                <a:gd name="adj1" fmla="val -4928"/>
                <a:gd name="adj2" fmla="val 125251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8F507F31-B217-45B0-ABA8-076EB77D9C3B}"/>
                </a:ext>
              </a:extLst>
            </p:cNvPr>
            <p:cNvSpPr/>
            <p:nvPr/>
          </p:nvSpPr>
          <p:spPr>
            <a:xfrm>
              <a:off x="7386514" y="2095842"/>
              <a:ext cx="1660880" cy="914400"/>
            </a:xfrm>
            <a:prstGeom prst="rect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u="sng" dirty="0"/>
                <a:t>Вставляем понятие в теорию</a:t>
              </a: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CD5B219E-B93B-44AE-A39C-02122A0381BE}"/>
                </a:ext>
              </a:extLst>
            </p:cNvPr>
            <p:cNvSpPr/>
            <p:nvPr/>
          </p:nvSpPr>
          <p:spPr>
            <a:xfrm>
              <a:off x="9260584" y="1005322"/>
              <a:ext cx="1399623" cy="914400"/>
            </a:xfrm>
            <a:prstGeom prst="ellipse">
              <a:avLst/>
            </a:prstGeom>
            <a:solidFill>
              <a:srgbClr val="00AEDB"/>
            </a:solidFill>
            <a:ln>
              <a:solidFill>
                <a:srgbClr val="00AE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Конец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46A8F7-9475-4328-8EBF-E69F1910EDA7}"/>
                </a:ext>
              </a:extLst>
            </p:cNvPr>
            <p:cNvSpPr txBox="1"/>
            <p:nvPr/>
          </p:nvSpPr>
          <p:spPr>
            <a:xfrm>
              <a:off x="1963770" y="4628271"/>
              <a:ext cx="695602" cy="4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u="sng" dirty="0">
                  <a:solidFill>
                    <a:srgbClr val="00B050"/>
                  </a:solidFill>
                </a:rPr>
                <a:t>Нет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8CFDA16-5A8C-4C74-A77A-436C8B416E6F}"/>
                </a:ext>
              </a:extLst>
            </p:cNvPr>
            <p:cNvSpPr txBox="1"/>
            <p:nvPr/>
          </p:nvSpPr>
          <p:spPr>
            <a:xfrm>
              <a:off x="6402879" y="4013828"/>
              <a:ext cx="533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Нет</a:t>
              </a:r>
            </a:p>
          </p:txBody>
        </p:sp>
        <p:cxnSp>
          <p:nvCxnSpPr>
            <p:cNvPr id="60" name="Соединитель: уступ 59">
              <a:extLst>
                <a:ext uri="{FF2B5EF4-FFF2-40B4-BE49-F238E27FC236}">
                  <a16:creationId xmlns:a16="http://schemas.microsoft.com/office/drawing/2014/main" id="{2D2B4061-7AFD-4865-AD05-7F1EF2799F85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8422110" y="1257369"/>
              <a:ext cx="633318" cy="1043630"/>
            </a:xfrm>
            <a:prstGeom prst="bentConnector2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Соединитель: уступ 61">
              <a:extLst>
                <a:ext uri="{FF2B5EF4-FFF2-40B4-BE49-F238E27FC236}">
                  <a16:creationId xmlns:a16="http://schemas.microsoft.com/office/drawing/2014/main" id="{F2341B27-A7D8-410D-81D8-C226FB7AC89D}"/>
                </a:ext>
              </a:extLst>
            </p:cNvPr>
            <p:cNvCxnSpPr>
              <a:stCxn id="36" idx="3"/>
              <a:endCxn id="45" idx="3"/>
            </p:cNvCxnSpPr>
            <p:nvPr/>
          </p:nvCxnSpPr>
          <p:spPr>
            <a:xfrm flipH="1" flipV="1">
              <a:off x="9047394" y="2553043"/>
              <a:ext cx="934484" cy="2079355"/>
            </a:xfrm>
            <a:prstGeom prst="bentConnector3">
              <a:avLst>
                <a:gd name="adj1" fmla="val -31912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Соединитель: уступ 63">
              <a:extLst>
                <a:ext uri="{FF2B5EF4-FFF2-40B4-BE49-F238E27FC236}">
                  <a16:creationId xmlns:a16="http://schemas.microsoft.com/office/drawing/2014/main" id="{4F5544DC-8506-4F8A-B68B-A27288079A0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 flipV="1">
              <a:off x="3035261" y="2450119"/>
              <a:ext cx="2626291" cy="2065898"/>
            </a:xfrm>
            <a:prstGeom prst="bentConnector3">
              <a:avLst>
                <a:gd name="adj1" fmla="val -1135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Соединитель: уступ 65">
              <a:extLst>
                <a:ext uri="{FF2B5EF4-FFF2-40B4-BE49-F238E27FC236}">
                  <a16:creationId xmlns:a16="http://schemas.microsoft.com/office/drawing/2014/main" id="{F284F939-BC5E-40ED-A88C-CA3A60DD4CA8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3035262" y="2253462"/>
              <a:ext cx="3548517" cy="2378935"/>
            </a:xfrm>
            <a:prstGeom prst="bentConnector3">
              <a:avLst>
                <a:gd name="adj1" fmla="val 94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D45BA3-0A9E-41DE-A9BF-BB07E5B685A2}"/>
                </a:ext>
              </a:extLst>
            </p:cNvPr>
            <p:cNvSpPr txBox="1"/>
            <p:nvPr/>
          </p:nvSpPr>
          <p:spPr>
            <a:xfrm>
              <a:off x="9897223" y="4658207"/>
              <a:ext cx="579668" cy="4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u="sng" dirty="0">
                  <a:solidFill>
                    <a:srgbClr val="00B050"/>
                  </a:solidFill>
                </a:rPr>
                <a:t>Да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D4B200-9E59-47D1-8C96-97BF38AFA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680" y="1544669"/>
            <a:ext cx="8102178" cy="516121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572F7E6-6E03-43A5-ACFA-F7EC3A820172}"/>
              </a:ext>
            </a:extLst>
          </p:cNvPr>
          <p:cNvGrpSpPr/>
          <p:nvPr/>
        </p:nvGrpSpPr>
        <p:grpSpPr>
          <a:xfrm>
            <a:off x="-2691600" y="4881464"/>
            <a:ext cx="11058821" cy="7359511"/>
            <a:chOff x="1125988" y="149087"/>
            <a:chExt cx="10307973" cy="6858000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8F27A4AD-5990-468B-83DA-66BDF7CFC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AE34D822-0666-4690-B449-86753DE574C9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78E89AB5-9340-4C6B-B12F-9F1A371D1B31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22C0B1FB-CDCC-44C8-A6A7-4B35B6BD23A4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https://HDDA.ru/BVI_SlideTWELVE_PRAValg1.pptx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ABC6CD9D-1072-422D-8C66-EB040A773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D4BEDF6-C699-4F44-91CF-497DC2AC2F25}"/>
              </a:ext>
            </a:extLst>
          </p:cNvPr>
          <p:cNvSpPr txBox="1"/>
          <p:nvPr/>
        </p:nvSpPr>
        <p:spPr>
          <a:xfrm rot="10800000" flipV="1">
            <a:off x="389692" y="5841616"/>
            <a:ext cx="7144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Рассмотрения </a:t>
            </a:r>
            <a:r>
              <a:rPr lang="ru-RU" sz="2800" dirty="0">
                <a:solidFill>
                  <a:srgbClr val="00B050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ПРАВИЛЬНОГО</a:t>
            </a:r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 понятия о</a:t>
            </a:r>
          </a:p>
          <a:p>
            <a:pPr algn="ctr"/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«Спам»</a:t>
            </a:r>
          </a:p>
        </p:txBody>
      </p:sp>
    </p:spTree>
    <p:extLst>
      <p:ext uri="{BB962C8B-B14F-4D97-AF65-F5344CB8AC3E}">
        <p14:creationId xmlns:p14="http://schemas.microsoft.com/office/powerpoint/2010/main" val="355626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6589" y="0"/>
            <a:ext cx="11058821" cy="7023101"/>
            <a:chOff x="1125988" y="149087"/>
            <a:chExt cx="10307973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A61F3-3C08-4469-82E5-52E91D1DE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374" y="1039458"/>
            <a:ext cx="9125801" cy="4972484"/>
          </a:xfrm>
          <a:prstGeom prst="rect">
            <a:avLst/>
          </a:prstGeom>
        </p:spPr>
      </p:pic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5AA6779F-5EBA-4556-81A3-D047571BD95A}"/>
              </a:ext>
            </a:extLst>
          </p:cNvPr>
          <p:cNvSpPr/>
          <p:nvPr/>
        </p:nvSpPr>
        <p:spPr>
          <a:xfrm>
            <a:off x="1750113" y="1397000"/>
            <a:ext cx="2362252" cy="3937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D712B-4845-406F-8F39-944500F339E7}"/>
              </a:ext>
            </a:extLst>
          </p:cNvPr>
          <p:cNvSpPr txBox="1"/>
          <p:nvPr/>
        </p:nvSpPr>
        <p:spPr>
          <a:xfrm>
            <a:off x="1750113" y="1327707"/>
            <a:ext cx="976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rbel Light" panose="020B0303020204020204" pitchFamily="34" charset="0"/>
                <a:cs typeface="Cascadia Code" panose="020B0609020000020004" pitchFamily="49" charset="0"/>
              </a:rPr>
              <a:t>Формирование тестовой части </a:t>
            </a:r>
            <a:r>
              <a:rPr lang="ru-RU" sz="2400" dirty="0">
                <a:solidFill>
                  <a:srgbClr val="00AEDB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БВИ</a:t>
            </a:r>
          </a:p>
        </p:txBody>
      </p:sp>
    </p:spTree>
    <p:extLst>
      <p:ext uri="{BB962C8B-B14F-4D97-AF65-F5344CB8AC3E}">
        <p14:creationId xmlns:p14="http://schemas.microsoft.com/office/powerpoint/2010/main" val="290142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260BDC7-C8F1-49A0-A7A9-CEECE1D43CEC}"/>
              </a:ext>
            </a:extLst>
          </p:cNvPr>
          <p:cNvGrpSpPr/>
          <p:nvPr/>
        </p:nvGrpSpPr>
        <p:grpSpPr>
          <a:xfrm>
            <a:off x="2103637" y="-250756"/>
            <a:ext cx="11058821" cy="7359511"/>
            <a:chOff x="-1718861" y="-250756"/>
            <a:chExt cx="11058821" cy="735951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1A7479B-9001-4B7B-AE99-0AFD1AEB19E8}"/>
                </a:ext>
              </a:extLst>
            </p:cNvPr>
            <p:cNvGrpSpPr/>
            <p:nvPr/>
          </p:nvGrpSpPr>
          <p:grpSpPr>
            <a:xfrm>
              <a:off x="-1718861" y="-250756"/>
              <a:ext cx="11058821" cy="7359511"/>
              <a:chOff x="1125988" y="149087"/>
              <a:chExt cx="10307973" cy="68580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1ACA87C8-EDBF-4FFD-A54B-728087C00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00498834-07ED-4177-BD0F-08F84B9946AB}"/>
                  </a:ext>
                </a:extLst>
              </p:cNvPr>
              <p:cNvGrpSpPr/>
              <p:nvPr/>
            </p:nvGrpSpPr>
            <p:grpSpPr>
              <a:xfrm>
                <a:off x="1744928" y="634737"/>
                <a:ext cx="8981029" cy="5484220"/>
                <a:chOff x="1744928" y="634737"/>
                <a:chExt cx="8981029" cy="5484220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FEA5E46B-E83C-4541-9563-CE46165314CF}"/>
                    </a:ext>
                  </a:extLst>
                </p:cNvPr>
                <p:cNvSpPr/>
                <p:nvPr/>
              </p:nvSpPr>
              <p:spPr>
                <a:xfrm>
                  <a:off x="1744928" y="975255"/>
                  <a:ext cx="8981029" cy="5143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8" name="Прямоугольник: скругленные углы 27">
                  <a:extLst>
                    <a:ext uri="{FF2B5EF4-FFF2-40B4-BE49-F238E27FC236}">
                      <a16:creationId xmlns:a16="http://schemas.microsoft.com/office/drawing/2014/main" id="{11A596EF-0647-4411-ABC5-E7858A0B2DFD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Windows 8</a:t>
                  </a:r>
                </a:p>
              </p:txBody>
            </p:sp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37A03784-0EA8-4D0D-8390-0E6CF5015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4EFB016-CDDF-4C06-92E0-B5F2421A0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8774" y="569670"/>
              <a:ext cx="9816374" cy="5675485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0D985E5-C08D-43E7-AF39-83F4EF941A7D}"/>
              </a:ext>
            </a:extLst>
          </p:cNvPr>
          <p:cNvGrpSpPr/>
          <p:nvPr/>
        </p:nvGrpSpPr>
        <p:grpSpPr>
          <a:xfrm>
            <a:off x="-517729" y="228323"/>
            <a:ext cx="11058821" cy="7359511"/>
            <a:chOff x="1125988" y="149087"/>
            <a:chExt cx="10307973" cy="6858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C6263EB-7D51-4A2C-8CD0-3017779DB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35140D1-3208-4EED-80A7-61272DEC2FA0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9136EBA-0F23-44EC-8FF0-C7BCB74968F5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9DAD1F71-0F91-4920-8C36-952C4DF3348A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9CBDDA1-F939-4F5C-823E-8D10FAA54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197AE22-112A-49DA-94E6-20A97ACC7868}"/>
              </a:ext>
            </a:extLst>
          </p:cNvPr>
          <p:cNvSpPr txBox="1"/>
          <p:nvPr/>
        </p:nvSpPr>
        <p:spPr>
          <a:xfrm>
            <a:off x="319973" y="1234423"/>
            <a:ext cx="9762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orbel Light" panose="020B0303020204020204" pitchFamily="34" charset="0"/>
                <a:cs typeface="Cascadia Code" panose="020B0609020000020004" pitchFamily="49" charset="0"/>
              </a:rPr>
              <a:t>Создание внешнего вида программы при помощи </a:t>
            </a:r>
            <a:r>
              <a:rPr lang="en-US" sz="3200" dirty="0">
                <a:solidFill>
                  <a:srgbClr val="7030A0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Visual Studio</a:t>
            </a:r>
            <a:endParaRPr lang="ru-RU" sz="3200" dirty="0">
              <a:solidFill>
                <a:srgbClr val="7030A0"/>
              </a:solidFill>
              <a:latin typeface="Corbel Light" panose="020B0303020204020204" pitchFamily="34" charset="0"/>
              <a:cs typeface="Cascadia Code" panose="020B06090200000200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E78BF0-C21F-4A4A-9AC6-AC85A7006823}"/>
              </a:ext>
            </a:extLst>
          </p:cNvPr>
          <p:cNvSpPr txBox="1"/>
          <p:nvPr/>
        </p:nvSpPr>
        <p:spPr>
          <a:xfrm>
            <a:off x="226513" y="3061699"/>
            <a:ext cx="542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Из этого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76462F-F077-454C-9E88-A139546859E0}"/>
              </a:ext>
            </a:extLst>
          </p:cNvPr>
          <p:cNvSpPr txBox="1"/>
          <p:nvPr/>
        </p:nvSpPr>
        <p:spPr>
          <a:xfrm>
            <a:off x="4833473" y="1838132"/>
            <a:ext cx="542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В это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05E30-1E58-46D2-8031-760D91CDC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73" y="3605882"/>
            <a:ext cx="5145057" cy="27707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322DAF-E315-491D-BBA0-FC041AEC5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568" y="2402863"/>
            <a:ext cx="3611224" cy="322375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E38B52A-07B7-4DD1-92CE-C22791740744}"/>
              </a:ext>
            </a:extLst>
          </p:cNvPr>
          <p:cNvSpPr/>
          <p:nvPr/>
        </p:nvSpPr>
        <p:spPr>
          <a:xfrm>
            <a:off x="5720925" y="2430410"/>
            <a:ext cx="3611224" cy="3307828"/>
          </a:xfrm>
          <a:prstGeom prst="rect">
            <a:avLst/>
          </a:prstGeom>
          <a:noFill/>
          <a:ln w="38100"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9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5E8ACB4-2888-4F11-A2BD-18985FE2799A}"/>
              </a:ext>
            </a:extLst>
          </p:cNvPr>
          <p:cNvGrpSpPr/>
          <p:nvPr/>
        </p:nvGrpSpPr>
        <p:grpSpPr>
          <a:xfrm>
            <a:off x="565112" y="0"/>
            <a:ext cx="11061775" cy="7359512"/>
            <a:chOff x="1125988" y="149087"/>
            <a:chExt cx="10307973" cy="685800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567EE8B-8973-4610-B853-0F97F169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CF926B7-7DB3-4531-A09D-F6A4207EA36C}"/>
                </a:ext>
              </a:extLst>
            </p:cNvPr>
            <p:cNvGrpSpPr/>
            <p:nvPr/>
          </p:nvGrpSpPr>
          <p:grpSpPr>
            <a:xfrm>
              <a:off x="1744928" y="634737"/>
              <a:ext cx="9057888" cy="5410358"/>
              <a:chOff x="1744928" y="634737"/>
              <a:chExt cx="9057888" cy="5410358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A742A94E-D095-44E6-94E5-2C2B87AF570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9057888" cy="5069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29721CCA-A174-4C85-BD7C-CE0CE77D66C1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Реализация программной части проекта БВИ</a:t>
                </a:r>
                <a:endParaRPr lang="en-US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B4C962D-ADD9-48CD-A35D-61F583F14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3DE39-9255-4A99-8CDB-AF6C36C3F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314" y="886584"/>
            <a:ext cx="9758450" cy="56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BB3ED8-CCE0-4F90-9DA9-0E19CA3FC821}"/>
              </a:ext>
            </a:extLst>
          </p:cNvPr>
          <p:cNvGrpSpPr/>
          <p:nvPr/>
        </p:nvGrpSpPr>
        <p:grpSpPr>
          <a:xfrm>
            <a:off x="-5725113" y="16683"/>
            <a:ext cx="11061775" cy="7359512"/>
            <a:chOff x="942011" y="0"/>
            <a:chExt cx="10307973" cy="6858000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D93E80C3-C1A6-4CFA-A009-C9C7C4052E8C}"/>
                </a:ext>
              </a:extLst>
            </p:cNvPr>
            <p:cNvGrpSpPr/>
            <p:nvPr/>
          </p:nvGrpSpPr>
          <p:grpSpPr>
            <a:xfrm>
              <a:off x="942011" y="0"/>
              <a:ext cx="10307973" cy="6858000"/>
              <a:chOff x="1125988" y="149087"/>
              <a:chExt cx="10307973" cy="68580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2500C16E-9272-47E8-81B7-D4F722C3F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B4AF032B-5CB1-4F94-8C21-2787A942BE71}"/>
                  </a:ext>
                </a:extLst>
              </p:cNvPr>
              <p:cNvGrpSpPr/>
              <p:nvPr/>
            </p:nvGrpSpPr>
            <p:grpSpPr>
              <a:xfrm>
                <a:off x="1744928" y="634737"/>
                <a:ext cx="9057888" cy="5410358"/>
                <a:chOff x="1744928" y="634737"/>
                <a:chExt cx="9057888" cy="5410358"/>
              </a:xfrm>
            </p:grpSpPr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0A863F5C-FE49-4433-A4A2-E278438589D2}"/>
                    </a:ext>
                  </a:extLst>
                </p:cNvPr>
                <p:cNvSpPr/>
                <p:nvPr/>
              </p:nvSpPr>
              <p:spPr>
                <a:xfrm>
                  <a:off x="1744928" y="975255"/>
                  <a:ext cx="9057888" cy="5069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8" name="Прямоугольник: скругленные углы 37">
                  <a:extLst>
                    <a:ext uri="{FF2B5EF4-FFF2-40B4-BE49-F238E27FC236}">
                      <a16:creationId xmlns:a16="http://schemas.microsoft.com/office/drawing/2014/main" id="{8FB4813A-B1BE-4BFC-8D76-7E26D147B828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https://HDDA.ru/BVI_SlideTHREE_Chel_Proekta.pptx</a:t>
                  </a:r>
                </a:p>
              </p:txBody>
            </p:sp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4916787C-8689-45BB-BBD1-73DC3FB7AD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C1F89A-6060-485C-A9A0-352CD0BE1978}"/>
                </a:ext>
              </a:extLst>
            </p:cNvPr>
            <p:cNvSpPr txBox="1"/>
            <p:nvPr/>
          </p:nvSpPr>
          <p:spPr>
            <a:xfrm>
              <a:off x="3016600" y="1075703"/>
              <a:ext cx="7493000" cy="43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b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История дополнения функцией</a:t>
              </a:r>
              <a:endParaRPr lang="ru-RU" sz="2400" b="1" dirty="0">
                <a:solidFill>
                  <a:srgbClr val="00AEDB"/>
                </a:solidFill>
                <a:latin typeface="Corbel Light" panose="020B0303020204020204" pitchFamily="34" charset="0"/>
                <a:cs typeface="Cascadia Code" panose="020B0609020000020004" pitchFamily="49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064285-0F83-4277-ABAB-124C85231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433" y="503702"/>
            <a:ext cx="6512554" cy="5723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7A7C9A-D0E9-4910-904C-C4F2B3376483}"/>
              </a:ext>
            </a:extLst>
          </p:cNvPr>
          <p:cNvSpPr txBox="1"/>
          <p:nvPr/>
        </p:nvSpPr>
        <p:spPr>
          <a:xfrm>
            <a:off x="521662" y="1946965"/>
            <a:ext cx="432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Персонализация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B7B275-C1C7-4641-BFBE-F4EE3F17AE33}"/>
              </a:ext>
            </a:extLst>
          </p:cNvPr>
          <p:cNvSpPr txBox="1"/>
          <p:nvPr/>
        </p:nvSpPr>
        <p:spPr>
          <a:xfrm>
            <a:off x="777504" y="3234774"/>
            <a:ext cx="432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Безопасность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1A4540F-23FD-47C7-8210-A02D2497971E}"/>
              </a:ext>
            </a:extLst>
          </p:cNvPr>
          <p:cNvSpPr/>
          <p:nvPr/>
        </p:nvSpPr>
        <p:spPr>
          <a:xfrm>
            <a:off x="5519048" y="1267738"/>
            <a:ext cx="1946721" cy="1721876"/>
          </a:xfrm>
          <a:prstGeom prst="rect">
            <a:avLst/>
          </a:prstGeom>
          <a:noFill/>
          <a:ln w="38100"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6C90933-3A83-4CC8-8AC9-C7C29D1474C2}"/>
              </a:ext>
            </a:extLst>
          </p:cNvPr>
          <p:cNvSpPr/>
          <p:nvPr/>
        </p:nvSpPr>
        <p:spPr>
          <a:xfrm>
            <a:off x="5645650" y="3835400"/>
            <a:ext cx="5911349" cy="1721876"/>
          </a:xfrm>
          <a:prstGeom prst="rect">
            <a:avLst/>
          </a:prstGeom>
          <a:noFill/>
          <a:ln w="38100"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8243D19-4142-4761-A72E-05D2DCCDC00A}"/>
              </a:ext>
            </a:extLst>
          </p:cNvPr>
          <p:cNvSpPr/>
          <p:nvPr/>
        </p:nvSpPr>
        <p:spPr>
          <a:xfrm>
            <a:off x="8222858" y="2823791"/>
            <a:ext cx="3461142" cy="801052"/>
          </a:xfrm>
          <a:prstGeom prst="rect">
            <a:avLst/>
          </a:prstGeom>
          <a:noFill/>
          <a:ln w="38100"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327560-C7AF-456B-8A1A-1D558D6E658F}"/>
              </a:ext>
            </a:extLst>
          </p:cNvPr>
          <p:cNvSpPr txBox="1"/>
          <p:nvPr/>
        </p:nvSpPr>
        <p:spPr>
          <a:xfrm>
            <a:off x="442437" y="4920043"/>
            <a:ext cx="432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Многофункциональность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166D0D5-C704-427C-BBD7-4632EE2A1AE7}"/>
              </a:ext>
            </a:extLst>
          </p:cNvPr>
          <p:cNvCxnSpPr/>
          <p:nvPr/>
        </p:nvCxnSpPr>
        <p:spPr>
          <a:xfrm>
            <a:off x="4033611" y="2177797"/>
            <a:ext cx="14723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B2A51CDF-2641-4919-AB06-E6433B0C5884}"/>
              </a:ext>
            </a:extLst>
          </p:cNvPr>
          <p:cNvCxnSpPr>
            <a:cxnSpLocks/>
          </p:cNvCxnSpPr>
          <p:nvPr/>
        </p:nvCxnSpPr>
        <p:spPr>
          <a:xfrm flipV="1">
            <a:off x="4026354" y="3234774"/>
            <a:ext cx="4196504" cy="230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08E9BED9-FA90-4684-A271-7832BEB27B5D}"/>
              </a:ext>
            </a:extLst>
          </p:cNvPr>
          <p:cNvCxnSpPr>
            <a:cxnSpLocks/>
          </p:cNvCxnSpPr>
          <p:nvPr/>
        </p:nvCxnSpPr>
        <p:spPr>
          <a:xfrm flipV="1">
            <a:off x="4507530" y="4696338"/>
            <a:ext cx="1011518" cy="469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14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5112" y="-1"/>
            <a:ext cx="11058821" cy="7359511"/>
            <a:chOff x="1125988" y="149087"/>
            <a:chExt cx="10307973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30036" y="634737"/>
              <a:ext cx="9099875" cy="5484220"/>
              <a:chOff x="1730036" y="634737"/>
              <a:chExt cx="9099875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81ED1F-DA2E-406F-AD41-27C5F3FDE151}"/>
                  </a:ext>
                </a:extLst>
              </p:cNvPr>
              <p:cNvSpPr txBox="1"/>
              <p:nvPr/>
            </p:nvSpPr>
            <p:spPr>
              <a:xfrm>
                <a:off x="1730036" y="2268908"/>
                <a:ext cx="9099875" cy="215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Вид «</a:t>
                </a:r>
                <a:r>
                  <a:rPr lang="ru-RU" sz="4800" dirty="0">
                    <a:solidFill>
                      <a:srgbClr val="00AEDB"/>
                    </a:solidFill>
                    <a:latin typeface="Corbel Light" panose="020B0303020204020204" pitchFamily="34" charset="0"/>
                    <a:cs typeface="Cascadia Code" panose="020B0609020000020004" pitchFamily="49" charset="0"/>
                  </a:rPr>
                  <a:t>БВИ</a:t>
                </a:r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» </a:t>
                </a:r>
              </a:p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в </a:t>
                </a:r>
              </a:p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окончательном варианте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913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3419543" cy="7359511"/>
            <a:chOff x="1125988" y="149087"/>
            <a:chExt cx="12508411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11889471" cy="5484220"/>
              <a:chOff x="1744928" y="634737"/>
              <a:chExt cx="11889471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5942AD-F621-4BB8-9F55-47FE7914EE2D}"/>
                  </a:ext>
                </a:extLst>
              </p:cNvPr>
              <p:cNvSpPr txBox="1"/>
              <p:nvPr/>
            </p:nvSpPr>
            <p:spPr>
              <a:xfrm>
                <a:off x="4534524" y="2957235"/>
                <a:ext cx="9099875" cy="1462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Главное</a:t>
                </a:r>
              </a:p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Меню</a:t>
                </a:r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AE5D6-03C2-4C84-9754-1434F684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642" y="1032024"/>
            <a:ext cx="5942410" cy="53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5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1" y="-1"/>
            <a:ext cx="11058821" cy="7359511"/>
            <a:chOff x="1125988" y="149087"/>
            <a:chExt cx="10307973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0F2629-3DED-4F2F-B805-8C7AF167A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336" y="1092746"/>
            <a:ext cx="9252194" cy="50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734A491-D4F6-43ED-A2DF-602E1D923E4F}"/>
              </a:ext>
            </a:extLst>
          </p:cNvPr>
          <p:cNvGrpSpPr/>
          <p:nvPr/>
        </p:nvGrpSpPr>
        <p:grpSpPr>
          <a:xfrm>
            <a:off x="-362959" y="-225129"/>
            <a:ext cx="10984737" cy="7308258"/>
            <a:chOff x="-136282" y="0"/>
            <a:chExt cx="10307973" cy="6858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0683BDE-0F77-4592-932D-F41894BE0733}"/>
                </a:ext>
              </a:extLst>
            </p:cNvPr>
            <p:cNvGrpSpPr/>
            <p:nvPr/>
          </p:nvGrpSpPr>
          <p:grpSpPr>
            <a:xfrm>
              <a:off x="-136282" y="0"/>
              <a:ext cx="10307973" cy="6858000"/>
              <a:chOff x="-136282" y="0"/>
              <a:chExt cx="10307973" cy="6858000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B691FF07-B3B6-4127-B54E-CDB92D7F0082}"/>
                  </a:ext>
                </a:extLst>
              </p:cNvPr>
              <p:cNvGrpSpPr/>
              <p:nvPr/>
            </p:nvGrpSpPr>
            <p:grpSpPr>
              <a:xfrm>
                <a:off x="-136282" y="0"/>
                <a:ext cx="10307973" cy="6858000"/>
                <a:chOff x="1125988" y="149087"/>
                <a:chExt cx="10307973" cy="6858000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F8A1274B-1ADA-4A83-919A-CBBED0B38F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5988" y="149087"/>
                  <a:ext cx="10307973" cy="6858000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21" name="Группа 20">
                  <a:extLst>
                    <a:ext uri="{FF2B5EF4-FFF2-40B4-BE49-F238E27FC236}">
                      <a16:creationId xmlns:a16="http://schemas.microsoft.com/office/drawing/2014/main" id="{F7F82308-8A9F-4219-A405-28487BDC899B}"/>
                    </a:ext>
                  </a:extLst>
                </p:cNvPr>
                <p:cNvGrpSpPr/>
                <p:nvPr/>
              </p:nvGrpSpPr>
              <p:grpSpPr>
                <a:xfrm>
                  <a:off x="1744928" y="634737"/>
                  <a:ext cx="6383999" cy="2674993"/>
                  <a:chOff x="1744928" y="634737"/>
                  <a:chExt cx="6383999" cy="2674993"/>
                </a:xfrm>
              </p:grpSpPr>
              <p:sp>
                <p:nvSpPr>
                  <p:cNvPr id="22" name="Прямоугольник 21">
                    <a:extLst>
                      <a:ext uri="{FF2B5EF4-FFF2-40B4-BE49-F238E27FC236}">
                        <a16:creationId xmlns:a16="http://schemas.microsoft.com/office/drawing/2014/main" id="{1998492C-19EA-401D-95FC-261B8F52FACD}"/>
                      </a:ext>
                    </a:extLst>
                  </p:cNvPr>
                  <p:cNvSpPr/>
                  <p:nvPr/>
                </p:nvSpPr>
                <p:spPr>
                  <a:xfrm>
                    <a:off x="1744928" y="975255"/>
                    <a:ext cx="3960133" cy="2334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3" name="Прямоугольник: скругленные углы 22">
                    <a:extLst>
                      <a:ext uri="{FF2B5EF4-FFF2-40B4-BE49-F238E27FC236}">
                        <a16:creationId xmlns:a16="http://schemas.microsoft.com/office/drawing/2014/main" id="{B7DDDF59-A7FD-4B3C-817A-D3DD147293DC}"/>
                      </a:ext>
                    </a:extLst>
                  </p:cNvPr>
                  <p:cNvSpPr/>
                  <p:nvPr/>
                </p:nvSpPr>
                <p:spPr>
                  <a:xfrm>
                    <a:off x="4431020" y="634737"/>
                    <a:ext cx="3697907" cy="244475"/>
                  </a:xfrm>
                  <a:prstGeom prst="roundRect">
                    <a:avLst/>
                  </a:prstGeom>
                  <a:gradFill>
                    <a:gsLst>
                      <a:gs pos="100000">
                        <a:srgbClr val="F4F5F4"/>
                      </a:gs>
                      <a:gs pos="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38100" dist="25400" dir="3900000" sx="99000" sy="99000" algn="tl" rotWithShape="0">
                      <a:prstClr val="black">
                        <a:alpha val="14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dirty="0">
                        <a:solidFill>
                          <a:srgbClr val="444444"/>
                        </a:solidFill>
                        <a:latin typeface="Corbel" panose="020B0503020204020204" pitchFamily="34" charset="0"/>
                      </a:rPr>
                      <a:t>Мошенничество, поддельные сайты и многое другое</a:t>
                    </a:r>
                  </a:p>
                </p:txBody>
              </p:sp>
              <p:pic>
                <p:nvPicPr>
                  <p:cNvPr id="24" name="Рисунок 23">
                    <a:extLst>
                      <a:ext uri="{FF2B5EF4-FFF2-40B4-BE49-F238E27FC236}">
                        <a16:creationId xmlns:a16="http://schemas.microsoft.com/office/drawing/2014/main" id="{62B95BC0-E7FC-4323-8B3A-037C9D032A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7926976" y="670059"/>
                    <a:ext cx="175688" cy="17383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11D3C2AC-51F3-4F0B-9707-CD4A4D2BF7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244"/>
              <a:stretch/>
            </p:blipFill>
            <p:spPr>
              <a:xfrm>
                <a:off x="602417" y="1523431"/>
                <a:ext cx="7864207" cy="2474450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06872E39-EAFB-49D1-9196-4F9D140955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47580"/>
              <a:stretch/>
            </p:blipFill>
            <p:spPr>
              <a:xfrm>
                <a:off x="555387" y="3997881"/>
                <a:ext cx="8661342" cy="1896023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F12D5DF-2BE7-4878-989C-1E24CE0DC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10794"/>
              <a:stretch/>
            </p:blipFill>
            <p:spPr>
              <a:xfrm>
                <a:off x="482658" y="823074"/>
                <a:ext cx="8472499" cy="905001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1FBA41-7EF7-4233-B5C9-DF1AB173DB6F}"/>
                </a:ext>
              </a:extLst>
            </p:cNvPr>
            <p:cNvSpPr txBox="1"/>
            <p:nvPr/>
          </p:nvSpPr>
          <p:spPr>
            <a:xfrm>
              <a:off x="2197503" y="1117634"/>
              <a:ext cx="693254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/>
                <a:t>Новости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FCC4072-6B51-478D-AE23-2F735732E5A1}"/>
              </a:ext>
            </a:extLst>
          </p:cNvPr>
          <p:cNvGrpSpPr/>
          <p:nvPr/>
        </p:nvGrpSpPr>
        <p:grpSpPr>
          <a:xfrm>
            <a:off x="5552020" y="2559604"/>
            <a:ext cx="10307973" cy="6858000"/>
            <a:chOff x="4925449" y="2464904"/>
            <a:chExt cx="10307973" cy="68580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7264329-F0BB-4555-93F5-E4C66A3C2D32}"/>
                </a:ext>
              </a:extLst>
            </p:cNvPr>
            <p:cNvGrpSpPr/>
            <p:nvPr/>
          </p:nvGrpSpPr>
          <p:grpSpPr>
            <a:xfrm>
              <a:off x="4925449" y="2464904"/>
              <a:ext cx="10307973" cy="6858000"/>
              <a:chOff x="1125988" y="149087"/>
              <a:chExt cx="10307973" cy="6858000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A5BB69F-3026-4E9A-B9A2-D3949D898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B2976C5-4623-4E8C-AD5A-D9A53D9D410E}"/>
                  </a:ext>
                </a:extLst>
              </p:cNvPr>
              <p:cNvGrpSpPr/>
              <p:nvPr/>
            </p:nvGrpSpPr>
            <p:grpSpPr>
              <a:xfrm>
                <a:off x="1744928" y="634737"/>
                <a:ext cx="6383999" cy="2674993"/>
                <a:chOff x="1744928" y="634737"/>
                <a:chExt cx="6383999" cy="2674993"/>
              </a:xfrm>
            </p:grpSpPr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1735BFE3-597C-47F7-A3CE-D1DE62EE3092}"/>
                    </a:ext>
                  </a:extLst>
                </p:cNvPr>
                <p:cNvSpPr/>
                <p:nvPr/>
              </p:nvSpPr>
              <p:spPr>
                <a:xfrm>
                  <a:off x="1744928" y="975255"/>
                  <a:ext cx="3960133" cy="2334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1" name="Прямоугольник: скругленные углы 30">
                  <a:extLst>
                    <a:ext uri="{FF2B5EF4-FFF2-40B4-BE49-F238E27FC236}">
                      <a16:creationId xmlns:a16="http://schemas.microsoft.com/office/drawing/2014/main" id="{6912CE87-8BDE-442B-AC22-907FEE9181B1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https://HDDA.ru/BVI_SlideTHREE_Actualnost.pptx</a:t>
                  </a:r>
                </a:p>
              </p:txBody>
            </p:sp>
            <p:pic>
              <p:nvPicPr>
                <p:cNvPr id="32" name="Рисунок 31">
                  <a:extLst>
                    <a:ext uri="{FF2B5EF4-FFF2-40B4-BE49-F238E27FC236}">
                      <a16:creationId xmlns:a16="http://schemas.microsoft.com/office/drawing/2014/main" id="{AC7982EC-8FBB-4C65-AA1B-4A7FA1D61B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43D088-5707-4EBD-9ABE-F471D9684E42}"/>
                </a:ext>
              </a:extLst>
            </p:cNvPr>
            <p:cNvSpPr txBox="1"/>
            <p:nvPr/>
          </p:nvSpPr>
          <p:spPr>
            <a:xfrm>
              <a:off x="5814005" y="3237733"/>
              <a:ext cx="67530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Актуальность </a:t>
              </a:r>
              <a:r>
                <a:rPr lang="ru-RU" sz="7200" dirty="0">
                  <a:solidFill>
                    <a:srgbClr val="00AEDB"/>
                  </a:solidFill>
                  <a:latin typeface="Corbel Light" panose="020B0303020204020204" pitchFamily="34" charset="0"/>
                  <a:cs typeface="Cascadia Code" panose="020B0609020000020004" pitchFamily="49" charset="0"/>
                </a:rPr>
                <a:t>БВИ</a:t>
              </a:r>
              <a:r>
                <a:rPr lang="ru-RU" sz="72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 в наше время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440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3419543" cy="7359511"/>
            <a:chOff x="1125988" y="149087"/>
            <a:chExt cx="12508411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11889471" cy="5484220"/>
              <a:chOff x="1744928" y="634737"/>
              <a:chExt cx="11889471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5942AD-F621-4BB8-9F55-47FE7914EE2D}"/>
                  </a:ext>
                </a:extLst>
              </p:cNvPr>
              <p:cNvSpPr txBox="1"/>
              <p:nvPr/>
            </p:nvSpPr>
            <p:spPr>
              <a:xfrm>
                <a:off x="4534524" y="2957235"/>
                <a:ext cx="9099875" cy="77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Настройки</a:t>
                </a: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BBAF92-D149-4A5E-9C1A-041E18FB2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015" y="1229152"/>
            <a:ext cx="5890541" cy="51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1058822" cy="7359511"/>
            <a:chOff x="1125988" y="149087"/>
            <a:chExt cx="10307973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D42C7-81C3-480D-8A5E-92860D86A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987" y="1453061"/>
            <a:ext cx="9200026" cy="45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2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1058822" cy="7359511"/>
            <a:chOff x="1125988" y="149087"/>
            <a:chExt cx="10307973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9F8DF-E547-4058-A9E5-4AC92DC5E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000" y="1304681"/>
            <a:ext cx="9225467" cy="47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02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1058822" cy="7359511"/>
            <a:chOff x="1125988" y="149087"/>
            <a:chExt cx="10307973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31901-3D52-4897-8108-62794E232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156" y="1232447"/>
            <a:ext cx="9424358" cy="48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4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1058822" cy="7359511"/>
            <a:chOff x="1125988" y="149087"/>
            <a:chExt cx="10307973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726267-36E3-4DA4-882F-6D24D12A2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642" y="1174183"/>
            <a:ext cx="9520699" cy="49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7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F17478E-DA5D-4F80-AEBB-36BA899C92B9}"/>
              </a:ext>
            </a:extLst>
          </p:cNvPr>
          <p:cNvGrpSpPr/>
          <p:nvPr/>
        </p:nvGrpSpPr>
        <p:grpSpPr>
          <a:xfrm>
            <a:off x="565112" y="-1"/>
            <a:ext cx="11058822" cy="7359511"/>
            <a:chOff x="1125988" y="149087"/>
            <a:chExt cx="10307973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BDAB8FA-885A-47BC-B8ED-70A201EC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E5510A7-25B0-45F6-ACFA-D3226C987CAF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17A240F-5B82-40AB-B598-6A8ABAFC43E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896CC316-2DEC-4AC2-A7CB-C035A8FB9FB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CD493BA-1263-43B2-919B-9E79FC10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5F2AD1D-229F-4CB7-BE94-21615D5DF1AB}"/>
              </a:ext>
            </a:extLst>
          </p:cNvPr>
          <p:cNvSpPr txBox="1"/>
          <p:nvPr/>
        </p:nvSpPr>
        <p:spPr>
          <a:xfrm>
            <a:off x="1229137" y="3013501"/>
            <a:ext cx="9762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Corbel Light" panose="020B0303020204020204" pitchFamily="34" charset="0"/>
                <a:cs typeface="Cascadia Code" panose="020B0609020000020004" pitchFamily="49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4153068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5112" y="-1"/>
            <a:ext cx="11058821" cy="7359511"/>
            <a:chOff x="1125988" y="149087"/>
            <a:chExt cx="10307973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_Actualnoct.pptx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545A7D16-52AF-4F57-84CA-6017BDB612F2}"/>
              </a:ext>
            </a:extLst>
          </p:cNvPr>
          <p:cNvSpPr/>
          <p:nvPr/>
        </p:nvSpPr>
        <p:spPr>
          <a:xfrm>
            <a:off x="1552136" y="1790428"/>
            <a:ext cx="1885350" cy="1044600"/>
          </a:xfrm>
          <a:prstGeom prst="ellipse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Начало</a:t>
            </a:r>
            <a:r>
              <a:rPr lang="ru-RU" sz="1200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FA4A25-3ED7-4122-9729-3C44D2E686E4}"/>
              </a:ext>
            </a:extLst>
          </p:cNvPr>
          <p:cNvSpPr/>
          <p:nvPr/>
        </p:nvSpPr>
        <p:spPr>
          <a:xfrm>
            <a:off x="1353179" y="3154415"/>
            <a:ext cx="2283264" cy="1304117"/>
          </a:xfrm>
          <a:prstGeom prst="rect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Формулирование вопроса основываясь на теорию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B2712F9-B4CC-423D-A9C3-B15F65D6F24E}"/>
              </a:ext>
            </a:extLst>
          </p:cNvPr>
          <p:cNvSpPr/>
          <p:nvPr/>
        </p:nvSpPr>
        <p:spPr>
          <a:xfrm>
            <a:off x="1353179" y="4901825"/>
            <a:ext cx="2283264" cy="1304117"/>
          </a:xfrm>
          <a:prstGeom prst="rect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Задаём вопрос ученику</a:t>
            </a:r>
          </a:p>
        </p:txBody>
      </p:sp>
      <p:sp>
        <p:nvSpPr>
          <p:cNvPr id="4" name="Блок-схема: решение 3">
            <a:extLst>
              <a:ext uri="{FF2B5EF4-FFF2-40B4-BE49-F238E27FC236}">
                <a16:creationId xmlns:a16="http://schemas.microsoft.com/office/drawing/2014/main" id="{1983A489-D865-4300-86A8-E04E9373089C}"/>
              </a:ext>
            </a:extLst>
          </p:cNvPr>
          <p:cNvSpPr/>
          <p:nvPr/>
        </p:nvSpPr>
        <p:spPr>
          <a:xfrm>
            <a:off x="4794704" y="4901825"/>
            <a:ext cx="2744397" cy="1304117"/>
          </a:xfrm>
          <a:prstGeom prst="flowChartDecision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Ученик ответил на вопрос?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634A66-7C9B-4008-BCEB-E96080466A84}"/>
              </a:ext>
            </a:extLst>
          </p:cNvPr>
          <p:cNvSpPr/>
          <p:nvPr/>
        </p:nvSpPr>
        <p:spPr>
          <a:xfrm>
            <a:off x="12542913" y="652340"/>
            <a:ext cx="2283264" cy="1323501"/>
          </a:xfrm>
          <a:prstGeom prst="rect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Задаём вопрос  другому ученику</a:t>
            </a:r>
          </a:p>
        </p:txBody>
      </p:sp>
      <p:sp>
        <p:nvSpPr>
          <p:cNvPr id="21" name="Блок-схема: решение 20">
            <a:extLst>
              <a:ext uri="{FF2B5EF4-FFF2-40B4-BE49-F238E27FC236}">
                <a16:creationId xmlns:a16="http://schemas.microsoft.com/office/drawing/2014/main" id="{D9E50577-4F89-4E25-AC79-25324EFC1B77}"/>
              </a:ext>
            </a:extLst>
          </p:cNvPr>
          <p:cNvSpPr/>
          <p:nvPr/>
        </p:nvSpPr>
        <p:spPr>
          <a:xfrm>
            <a:off x="4848523" y="2589281"/>
            <a:ext cx="2744397" cy="1304117"/>
          </a:xfrm>
          <a:prstGeom prst="flowChartDecision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Ученик ответил на вопрос?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63BFC88-B14B-4818-87BD-10A6877BE804}"/>
              </a:ext>
            </a:extLst>
          </p:cNvPr>
          <p:cNvSpPr/>
          <p:nvPr/>
        </p:nvSpPr>
        <p:spPr>
          <a:xfrm>
            <a:off x="8658314" y="5102316"/>
            <a:ext cx="1885350" cy="1044600"/>
          </a:xfrm>
          <a:prstGeom prst="ellipse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Конец</a:t>
            </a:r>
            <a:r>
              <a:rPr lang="ru-RU" sz="1200" dirty="0"/>
              <a:t>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2C38629-DE03-495B-8E5B-A294C54379ED}"/>
              </a:ext>
            </a:extLst>
          </p:cNvPr>
          <p:cNvSpPr/>
          <p:nvPr/>
        </p:nvSpPr>
        <p:spPr>
          <a:xfrm>
            <a:off x="8459357" y="3177693"/>
            <a:ext cx="2283264" cy="1323501"/>
          </a:xfrm>
          <a:prstGeom prst="rect">
            <a:avLst/>
          </a:prstGeom>
          <a:solidFill>
            <a:srgbClr val="00AEDB"/>
          </a:solidFill>
          <a:ln>
            <a:solidFill>
              <a:srgbClr val="00A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Вставляем вопрос в тест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BDB038E-C528-4A05-99B6-DE25F785E3E4}"/>
              </a:ext>
            </a:extLst>
          </p:cNvPr>
          <p:cNvCxnSpPr>
            <a:stCxn id="2" idx="4"/>
            <a:endCxn id="3" idx="0"/>
          </p:cNvCxnSpPr>
          <p:nvPr/>
        </p:nvCxnSpPr>
        <p:spPr>
          <a:xfrm>
            <a:off x="2494811" y="2835028"/>
            <a:ext cx="0" cy="319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8C0EF0E-C862-4B86-B333-77D9FA546DB8}"/>
              </a:ext>
            </a:extLst>
          </p:cNvPr>
          <p:cNvCxnSpPr>
            <a:stCxn id="3" idx="2"/>
            <a:endCxn id="18" idx="0"/>
          </p:cNvCxnSpPr>
          <p:nvPr/>
        </p:nvCxnSpPr>
        <p:spPr>
          <a:xfrm>
            <a:off x="2494811" y="4458532"/>
            <a:ext cx="0" cy="4432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112F7255-9F20-4509-87C1-6C3101E2459D}"/>
              </a:ext>
            </a:extLst>
          </p:cNvPr>
          <p:cNvCxnSpPr>
            <a:stCxn id="18" idx="2"/>
            <a:endCxn id="4" idx="2"/>
          </p:cNvCxnSpPr>
          <p:nvPr/>
        </p:nvCxnSpPr>
        <p:spPr>
          <a:xfrm rot="16200000" flipH="1">
            <a:off x="4330857" y="4369896"/>
            <a:ext cx="12700" cy="3672092"/>
          </a:xfrm>
          <a:prstGeom prst="bentConnector3">
            <a:avLst>
              <a:gd name="adj1" fmla="val 100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id="{DDF82272-405B-4081-BC30-F0EC63CB04E6}"/>
              </a:ext>
            </a:extLst>
          </p:cNvPr>
          <p:cNvCxnSpPr>
            <a:stCxn id="21" idx="3"/>
            <a:endCxn id="23" idx="0"/>
          </p:cNvCxnSpPr>
          <p:nvPr/>
        </p:nvCxnSpPr>
        <p:spPr>
          <a:xfrm flipV="1">
            <a:off x="7592920" y="3177693"/>
            <a:ext cx="2008069" cy="63647"/>
          </a:xfrm>
          <a:prstGeom prst="bentConnector4">
            <a:avLst>
              <a:gd name="adj1" fmla="val 21574"/>
              <a:gd name="adj2" fmla="val 13836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14C91B1-A578-4EC9-AC8A-1411E550BD6E}"/>
              </a:ext>
            </a:extLst>
          </p:cNvPr>
          <p:cNvCxnSpPr>
            <a:stCxn id="23" idx="2"/>
            <a:endCxn id="22" idx="0"/>
          </p:cNvCxnSpPr>
          <p:nvPr/>
        </p:nvCxnSpPr>
        <p:spPr>
          <a:xfrm>
            <a:off x="9600989" y="4501194"/>
            <a:ext cx="0" cy="6011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D3422EF-096A-402F-B5CB-ED2ACCBCED26}"/>
              </a:ext>
            </a:extLst>
          </p:cNvPr>
          <p:cNvSpPr txBox="1"/>
          <p:nvPr/>
        </p:nvSpPr>
        <p:spPr>
          <a:xfrm>
            <a:off x="4267831" y="5401008"/>
            <a:ext cx="5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Нет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B4BB62-C68F-41E1-B17A-59DD1ECABB28}"/>
              </a:ext>
            </a:extLst>
          </p:cNvPr>
          <p:cNvSpPr txBox="1"/>
          <p:nvPr/>
        </p:nvSpPr>
        <p:spPr>
          <a:xfrm>
            <a:off x="14545319" y="2810055"/>
            <a:ext cx="5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A198B3-91F4-4970-B4E7-8A1929D82F79}"/>
              </a:ext>
            </a:extLst>
          </p:cNvPr>
          <p:cNvSpPr txBox="1"/>
          <p:nvPr/>
        </p:nvSpPr>
        <p:spPr>
          <a:xfrm>
            <a:off x="7881950" y="521634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735903-ADB3-4242-8DAA-C3A24937DEED}"/>
              </a:ext>
            </a:extLst>
          </p:cNvPr>
          <p:cNvSpPr txBox="1"/>
          <p:nvPr/>
        </p:nvSpPr>
        <p:spPr>
          <a:xfrm>
            <a:off x="7668232" y="166373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8E7C96-EFA9-48F1-ABFB-2854F939F817}"/>
              </a:ext>
            </a:extLst>
          </p:cNvPr>
          <p:cNvSpPr txBox="1"/>
          <p:nvPr/>
        </p:nvSpPr>
        <p:spPr>
          <a:xfrm>
            <a:off x="1251232" y="893752"/>
            <a:ext cx="976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rbel Light" panose="020B0303020204020204" pitchFamily="34" charset="0"/>
                <a:cs typeface="Cascadia Code" panose="020B0609020000020004" pitchFamily="49" charset="0"/>
              </a:rPr>
              <a:t>Алгоритм проверки правильного сформулированного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55198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204E9CF-7044-42E2-9F08-081F6A1FB6E5}"/>
              </a:ext>
            </a:extLst>
          </p:cNvPr>
          <p:cNvGrpSpPr/>
          <p:nvPr/>
        </p:nvGrpSpPr>
        <p:grpSpPr>
          <a:xfrm>
            <a:off x="565112" y="0"/>
            <a:ext cx="11061775" cy="7359512"/>
            <a:chOff x="942011" y="0"/>
            <a:chExt cx="10307973" cy="6858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5E8ACB4-2888-4F11-A2BD-18985FE2799A}"/>
                </a:ext>
              </a:extLst>
            </p:cNvPr>
            <p:cNvGrpSpPr/>
            <p:nvPr/>
          </p:nvGrpSpPr>
          <p:grpSpPr>
            <a:xfrm>
              <a:off x="942011" y="0"/>
              <a:ext cx="10307973" cy="6858000"/>
              <a:chOff x="1125988" y="149087"/>
              <a:chExt cx="10307973" cy="6858000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567EE8B-8973-4610-B853-0F97F1698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4CF926B7-7DB3-4531-A09D-F6A4207EA36C}"/>
                  </a:ext>
                </a:extLst>
              </p:cNvPr>
              <p:cNvGrpSpPr/>
              <p:nvPr/>
            </p:nvGrpSpPr>
            <p:grpSpPr>
              <a:xfrm>
                <a:off x="1744928" y="634737"/>
                <a:ext cx="9057888" cy="5410358"/>
                <a:chOff x="1744928" y="634737"/>
                <a:chExt cx="9057888" cy="5410358"/>
              </a:xfrm>
            </p:grpSpPr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A742A94E-D095-44E6-94E5-2C2B87AF570F}"/>
                    </a:ext>
                  </a:extLst>
                </p:cNvPr>
                <p:cNvSpPr/>
                <p:nvPr/>
              </p:nvSpPr>
              <p:spPr>
                <a:xfrm>
                  <a:off x="1744928" y="975255"/>
                  <a:ext cx="9057888" cy="5069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Прямоугольник: скругленные углы 21">
                  <a:extLst>
                    <a:ext uri="{FF2B5EF4-FFF2-40B4-BE49-F238E27FC236}">
                      <a16:creationId xmlns:a16="http://schemas.microsoft.com/office/drawing/2014/main" id="{29721CCA-A174-4C85-BD7C-CE0CE77D66C1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https://HDDA.ru/BVI_SlideTHREE_Chel_Proekta.pptx</a:t>
                  </a:r>
                </a:p>
              </p:txBody>
            </p:sp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4B4C962D-ADD9-48CD-A35D-61F583F14D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365C6A-61CC-43F7-8CE7-008EE2A5B722}"/>
                </a:ext>
              </a:extLst>
            </p:cNvPr>
            <p:cNvSpPr txBox="1"/>
            <p:nvPr/>
          </p:nvSpPr>
          <p:spPr>
            <a:xfrm>
              <a:off x="2705097" y="855607"/>
              <a:ext cx="7493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Цели проекта </a:t>
              </a:r>
              <a:r>
                <a:rPr lang="ru-RU" sz="7200" dirty="0">
                  <a:solidFill>
                    <a:srgbClr val="00AEDB"/>
                  </a:solidFill>
                  <a:latin typeface="Corbel Light" panose="020B0303020204020204" pitchFamily="34" charset="0"/>
                  <a:cs typeface="Cascadia Code" panose="020B0609020000020004" pitchFamily="49" charset="0"/>
                </a:rPr>
                <a:t>БВИ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EFA59B-B58E-4C5E-BB04-120B747C88C4}"/>
                </a:ext>
              </a:extLst>
            </p:cNvPr>
            <p:cNvSpPr txBox="1"/>
            <p:nvPr/>
          </p:nvSpPr>
          <p:spPr>
            <a:xfrm>
              <a:off x="2174937" y="2405404"/>
              <a:ext cx="5966986" cy="487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AEDB"/>
                </a:buClr>
              </a:pP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 Повышения интернет-грамотности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C582DE-6137-44C7-B56E-B74A5F0AE03D}"/>
                </a:ext>
              </a:extLst>
            </p:cNvPr>
            <p:cNvSpPr txBox="1"/>
            <p:nvPr/>
          </p:nvSpPr>
          <p:spPr>
            <a:xfrm>
              <a:off x="4333312" y="3621062"/>
              <a:ext cx="6532862" cy="487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AEDB"/>
                </a:buClr>
              </a:pPr>
              <a:r>
                <a: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 </a:t>
              </a: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Формирование пособия для обучения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67DC9A-90E0-4B4A-B249-6B3F4C03F0AB}"/>
                </a:ext>
              </a:extLst>
            </p:cNvPr>
            <p:cNvSpPr txBox="1"/>
            <p:nvPr/>
          </p:nvSpPr>
          <p:spPr>
            <a:xfrm>
              <a:off x="2121070" y="4806901"/>
              <a:ext cx="8761072" cy="487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AEDB"/>
                </a:buClr>
              </a:pP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 Создание средства проверки знаний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43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5112" y="-1"/>
            <a:ext cx="11342854" cy="7359511"/>
            <a:chOff x="1125988" y="149087"/>
            <a:chExt cx="10572721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44928" y="634737"/>
              <a:ext cx="9953781" cy="5484220"/>
              <a:chOff x="1744928" y="634737"/>
              <a:chExt cx="9953781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https://HDDA.ru/BVI_SlideFOur _Otape_rabote.pptx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81ED1F-DA2E-406F-AD41-27C5F3FDE151}"/>
                  </a:ext>
                </a:extLst>
              </p:cNvPr>
              <p:cNvSpPr txBox="1"/>
              <p:nvPr/>
            </p:nvSpPr>
            <p:spPr>
              <a:xfrm>
                <a:off x="1744928" y="1364862"/>
                <a:ext cx="90998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Этапы работы над проектом </a:t>
                </a:r>
                <a:r>
                  <a:rPr lang="ru-RU" sz="4800" dirty="0">
                    <a:solidFill>
                      <a:srgbClr val="00AEDB"/>
                    </a:solidFill>
                    <a:latin typeface="Corbel Light" panose="020B0303020204020204" pitchFamily="34" charset="0"/>
                    <a:cs typeface="Cascadia Code" panose="020B0609020000020004" pitchFamily="49" charset="0"/>
                  </a:rPr>
                  <a:t>БВИ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290911-43A4-46B2-88FD-37FA8178311F}"/>
                  </a:ext>
                </a:extLst>
              </p:cNvPr>
              <p:cNvSpPr txBox="1"/>
              <p:nvPr/>
            </p:nvSpPr>
            <p:spPr>
              <a:xfrm>
                <a:off x="2406759" y="2738507"/>
                <a:ext cx="9291950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Выяснение в каком виде будет проект</a:t>
                </a: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endPara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endParaRP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Поиск платформы для создания проекта </a:t>
                </a: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endPara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endParaRP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Создание теории для проекта</a:t>
                </a: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endPara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endParaRP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Формирование теста на основе теории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92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5112" y="-1"/>
            <a:ext cx="11342854" cy="7359511"/>
            <a:chOff x="1125988" y="149087"/>
            <a:chExt cx="10572721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44928" y="634737"/>
              <a:ext cx="9953781" cy="5484220"/>
              <a:chOff x="1744928" y="634737"/>
              <a:chExt cx="9953781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https://HDDA.ru/BVI_SlideFive _Otape_rabote.pptx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81ED1F-DA2E-406F-AD41-27C5F3FDE151}"/>
                  </a:ext>
                </a:extLst>
              </p:cNvPr>
              <p:cNvSpPr txBox="1"/>
              <p:nvPr/>
            </p:nvSpPr>
            <p:spPr>
              <a:xfrm>
                <a:off x="1744928" y="1364862"/>
                <a:ext cx="9099875" cy="77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Этапы работы над проектом </a:t>
                </a:r>
                <a:r>
                  <a:rPr lang="ru-RU" sz="4800" dirty="0">
                    <a:solidFill>
                      <a:srgbClr val="00AEDB"/>
                    </a:solidFill>
                    <a:latin typeface="Corbel Light" panose="020B0303020204020204" pitchFamily="34" charset="0"/>
                    <a:cs typeface="Cascadia Code" panose="020B0609020000020004" pitchFamily="49" charset="0"/>
                  </a:rPr>
                  <a:t>БВИ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290911-43A4-46B2-88FD-37FA8178311F}"/>
                  </a:ext>
                </a:extLst>
              </p:cNvPr>
              <p:cNvSpPr txBox="1"/>
              <p:nvPr/>
            </p:nvSpPr>
            <p:spPr>
              <a:xfrm>
                <a:off x="2406759" y="2738507"/>
                <a:ext cx="9291950" cy="2896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Создание макета внешнего вида проекта</a:t>
                </a: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endPara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endParaRP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Реализация программной части </a:t>
                </a: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endPara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endParaRP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Добавления дополнительных функций</a:t>
                </a: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endParaRPr lang="ru-RU" sz="2800" dirty="0">
                  <a:latin typeface="Corbel Light" panose="020B0303020204020204" pitchFamily="34" charset="0"/>
                  <a:cs typeface="Cascadia Code" panose="020B0609020000020004" pitchFamily="49" charset="0"/>
                </a:endParaRPr>
              </a:p>
              <a:p>
                <a:pPr marL="457200" indent="-457200">
                  <a:buClr>
                    <a:srgbClr val="00AEDB"/>
                  </a:buClr>
                  <a:buFont typeface="Arial" panose="020B0604020202020204" pitchFamily="34" charset="0"/>
                  <a:buChar char="•"/>
                </a:pPr>
                <a:r>
                  <a:rPr lang="ru-RU" sz="2800" dirty="0">
                    <a:latin typeface="Corbel Light" panose="020B0303020204020204" pitchFamily="34" charset="0"/>
                    <a:cs typeface="Cascadia Code" panose="020B0609020000020004" pitchFamily="49" charset="0"/>
                  </a:rPr>
                  <a:t>Завершающая сборка проекта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153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33803ED-0AC7-43DF-8E66-632A28B7B714}"/>
              </a:ext>
            </a:extLst>
          </p:cNvPr>
          <p:cNvGrpSpPr/>
          <p:nvPr/>
        </p:nvGrpSpPr>
        <p:grpSpPr>
          <a:xfrm>
            <a:off x="-323730" y="-139163"/>
            <a:ext cx="6633713" cy="4413477"/>
            <a:chOff x="4470156" y="308995"/>
            <a:chExt cx="6633713" cy="4413477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13941CC6-69A7-4A29-BBC1-E5DBBB3460A7}"/>
                </a:ext>
              </a:extLst>
            </p:cNvPr>
            <p:cNvGrpSpPr/>
            <p:nvPr/>
          </p:nvGrpSpPr>
          <p:grpSpPr>
            <a:xfrm>
              <a:off x="4470156" y="308995"/>
              <a:ext cx="6633713" cy="4413477"/>
              <a:chOff x="1125988" y="149087"/>
              <a:chExt cx="10307973" cy="6858000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7DF57651-457E-4699-B8D9-54AC834FE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331EE9F6-5BA7-40EA-A7D4-8DB6F0056572}"/>
                  </a:ext>
                </a:extLst>
              </p:cNvPr>
              <p:cNvSpPr/>
              <p:nvPr/>
            </p:nvSpPr>
            <p:spPr>
              <a:xfrm>
                <a:off x="1744928" y="975255"/>
                <a:ext cx="3960133" cy="2334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F53CE06B-876F-40E5-94F9-BABBB32C65E5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Brochure.jpg</a:t>
                </a:r>
                <a:endParaRPr lang="ru-RU" sz="9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025CC238-1636-4E3A-A6F8-89632DA3D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8F3F2C3-C7FB-452F-8E98-B6A5CBC5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941" y="1408611"/>
              <a:ext cx="4929480" cy="26372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81927F-87EF-432B-B55B-A19DC2FC4C22}"/>
                </a:ext>
              </a:extLst>
            </p:cNvPr>
            <p:cNvSpPr txBox="1"/>
            <p:nvPr/>
          </p:nvSpPr>
          <p:spPr>
            <a:xfrm>
              <a:off x="5176310" y="873961"/>
              <a:ext cx="5007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AEDB"/>
                </a:buClr>
              </a:pP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Визуальная информация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C5E28C6-F84A-448F-9F9A-9A5224C87147}"/>
              </a:ext>
            </a:extLst>
          </p:cNvPr>
          <p:cNvGrpSpPr/>
          <p:nvPr/>
        </p:nvGrpSpPr>
        <p:grpSpPr>
          <a:xfrm>
            <a:off x="6826609" y="-58461"/>
            <a:ext cx="6633713" cy="4413477"/>
            <a:chOff x="7379181" y="746845"/>
            <a:chExt cx="6633713" cy="441347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15CB55E8-99FC-41BC-8EE4-852F6AE3A087}"/>
                </a:ext>
              </a:extLst>
            </p:cNvPr>
            <p:cNvGrpSpPr/>
            <p:nvPr/>
          </p:nvGrpSpPr>
          <p:grpSpPr>
            <a:xfrm>
              <a:off x="7379181" y="746845"/>
              <a:ext cx="6633713" cy="4413477"/>
              <a:chOff x="1125988" y="149087"/>
              <a:chExt cx="10307973" cy="6858000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74742135-CF39-4B97-9666-4E31B46B9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344D533A-398C-466D-9913-94B4AA86328D}"/>
                  </a:ext>
                </a:extLst>
              </p:cNvPr>
              <p:cNvSpPr/>
              <p:nvPr/>
            </p:nvSpPr>
            <p:spPr>
              <a:xfrm>
                <a:off x="1744928" y="975255"/>
                <a:ext cx="3960133" cy="2334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F77E8AEB-8D0D-41A0-B517-BF0A0663414E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www.youtube.com</a:t>
                </a:r>
                <a:endParaRPr lang="ru-RU" sz="9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3FBB30A9-9A97-4C96-B3E7-7931097FA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4930FA4D-BFCF-48F8-8F86-D00A03099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3691" y="1740603"/>
              <a:ext cx="4887270" cy="280916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F041D2E-397A-4331-B113-2D7E33DB8BE6}"/>
                </a:ext>
              </a:extLst>
            </p:cNvPr>
            <p:cNvSpPr txBox="1"/>
            <p:nvPr/>
          </p:nvSpPr>
          <p:spPr>
            <a:xfrm>
              <a:off x="7842028" y="1217384"/>
              <a:ext cx="5844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AEDB"/>
                </a:buClr>
              </a:pP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Видео и аудио информация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49D2AEF-A76A-4A99-95B4-1C92B9FDADFF}"/>
              </a:ext>
            </a:extLst>
          </p:cNvPr>
          <p:cNvGrpSpPr/>
          <p:nvPr/>
        </p:nvGrpSpPr>
        <p:grpSpPr>
          <a:xfrm>
            <a:off x="3732660" y="1298914"/>
            <a:ext cx="9030140" cy="5559086"/>
            <a:chOff x="940535" y="153062"/>
            <a:chExt cx="10307973" cy="685800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D84693B2-2913-4F54-9D3B-024282500EC4}"/>
                </a:ext>
              </a:extLst>
            </p:cNvPr>
            <p:cNvGrpSpPr/>
            <p:nvPr/>
          </p:nvGrpSpPr>
          <p:grpSpPr>
            <a:xfrm>
              <a:off x="940535" y="153062"/>
              <a:ext cx="10307973" cy="6858000"/>
              <a:chOff x="1100513" y="194789"/>
              <a:chExt cx="10307973" cy="685800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47C74D96-B5E0-4C74-B680-FA60F6E38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513" y="194789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2C702E5-37E4-421D-8D77-E28B9C484361}"/>
                  </a:ext>
                </a:extLst>
              </p:cNvPr>
              <p:cNvSpPr/>
              <p:nvPr/>
            </p:nvSpPr>
            <p:spPr>
              <a:xfrm>
                <a:off x="1744928" y="1061080"/>
                <a:ext cx="9053524" cy="5211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3D507D72-1DA6-45D2-8CAE-10BBB0D7BE7B}"/>
                  </a:ext>
                </a:extLst>
              </p:cNvPr>
              <p:cNvSpPr/>
              <p:nvPr/>
            </p:nvSpPr>
            <p:spPr>
              <a:xfrm>
                <a:off x="4403830" y="669130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https://HDDA.ru/BVI_SlideSIX _Sposob.pptx</a:t>
                </a:r>
                <a:endParaRPr lang="ru-RU" sz="10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1CCD5FD2-C500-4851-9F74-8B8F655B2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891463" y="704451"/>
                <a:ext cx="175688" cy="17383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7CFE80-3C39-4BE5-88C4-0239825CDEA2}"/>
                </a:ext>
              </a:extLst>
            </p:cNvPr>
            <p:cNvSpPr txBox="1"/>
            <p:nvPr/>
          </p:nvSpPr>
          <p:spPr>
            <a:xfrm>
              <a:off x="2040126" y="1334806"/>
              <a:ext cx="776725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AEDB"/>
                </a:buClr>
              </a:pPr>
              <a:r>
                <a:rPr lang="ru-RU" sz="48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Какой самый эффективный способ подачи</a:t>
              </a:r>
            </a:p>
            <a:p>
              <a:pPr algn="ctr">
                <a:buClr>
                  <a:srgbClr val="00AEDB"/>
                </a:buClr>
              </a:pPr>
              <a:r>
                <a:rPr lang="ru-RU" sz="4800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информации?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0150591-77E4-4921-AD9B-E21062BA51C4}"/>
              </a:ext>
            </a:extLst>
          </p:cNvPr>
          <p:cNvGrpSpPr/>
          <p:nvPr/>
        </p:nvGrpSpPr>
        <p:grpSpPr>
          <a:xfrm>
            <a:off x="-305536" y="3634243"/>
            <a:ext cx="6633713" cy="4413477"/>
            <a:chOff x="707386" y="3014772"/>
            <a:chExt cx="6633713" cy="4413477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B8C92C7D-5BE8-47BB-A7C1-5B93C3CAC00E}"/>
                </a:ext>
              </a:extLst>
            </p:cNvPr>
            <p:cNvGrpSpPr/>
            <p:nvPr/>
          </p:nvGrpSpPr>
          <p:grpSpPr>
            <a:xfrm>
              <a:off x="707386" y="3014772"/>
              <a:ext cx="6633713" cy="4413477"/>
              <a:chOff x="1125988" y="149087"/>
              <a:chExt cx="10307973" cy="6858000"/>
            </a:xfrm>
          </p:grpSpPr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A9F21F49-3789-45F0-86FC-AC0F7A3C7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E0496B63-C08C-49B7-B8D6-953F6F0636AE}"/>
                  </a:ext>
                </a:extLst>
              </p:cNvPr>
              <p:cNvSpPr/>
              <p:nvPr/>
            </p:nvSpPr>
            <p:spPr>
              <a:xfrm>
                <a:off x="1744928" y="975255"/>
                <a:ext cx="3960133" cy="2334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7" name="Прямоугольник: скругленные углы 56">
                <a:extLst>
                  <a:ext uri="{FF2B5EF4-FFF2-40B4-BE49-F238E27FC236}">
                    <a16:creationId xmlns:a16="http://schemas.microsoft.com/office/drawing/2014/main" id="{FBCD8045-87B0-4EF6-8645-528548F85A8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ru.wikipedia.org</a:t>
                </a:r>
                <a:endParaRPr lang="ru-RU" sz="9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550DD447-D5B3-4243-9989-E5B895D68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2E08298-4932-49DB-9745-4BBDA9CFA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425" y="4128231"/>
              <a:ext cx="5775441" cy="268116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EB938C-AC58-4B5B-80B3-F23B895437DC}"/>
                </a:ext>
              </a:extLst>
            </p:cNvPr>
            <p:cNvSpPr txBox="1"/>
            <p:nvPr/>
          </p:nvSpPr>
          <p:spPr>
            <a:xfrm>
              <a:off x="1110724" y="3544680"/>
              <a:ext cx="5796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AEDB"/>
                </a:buClr>
              </a:pPr>
              <a:r>
                <a:rPr lang="ru-RU" sz="2800" i="1" dirty="0">
                  <a:latin typeface="Corbel Light" panose="020B0303020204020204" pitchFamily="34" charset="0"/>
                  <a:cs typeface="Cascadia Code" panose="020B0609020000020004" pitchFamily="49" charset="0"/>
                </a:rPr>
                <a:t>Текстовая информация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04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5112" y="-1"/>
            <a:ext cx="11058821" cy="7359511"/>
            <a:chOff x="1125988" y="149087"/>
            <a:chExt cx="10307973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https://HDDA.ru/BVI_SlideSeven  _Vid.pptx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140BB3-878B-452A-9AAD-07E173FE5D13}"/>
              </a:ext>
            </a:extLst>
          </p:cNvPr>
          <p:cNvSpPr txBox="1"/>
          <p:nvPr/>
        </p:nvSpPr>
        <p:spPr>
          <a:xfrm>
            <a:off x="1827405" y="2564566"/>
            <a:ext cx="17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EDB"/>
              </a:buClr>
            </a:pPr>
            <a:r>
              <a:rPr lang="ru-RU" sz="28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 Статья?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0BC453-D8DB-4A0B-BE25-89E669998072}"/>
              </a:ext>
            </a:extLst>
          </p:cNvPr>
          <p:cNvSpPr txBox="1"/>
          <p:nvPr/>
        </p:nvSpPr>
        <p:spPr>
          <a:xfrm>
            <a:off x="8078156" y="4616304"/>
            <a:ext cx="235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EDB"/>
              </a:buClr>
            </a:pPr>
            <a:r>
              <a:rPr lang="ru-RU" sz="28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Презентация?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EA41B-D82A-454D-BB96-164D4C0D9853}"/>
              </a:ext>
            </a:extLst>
          </p:cNvPr>
          <p:cNvSpPr txBox="1"/>
          <p:nvPr/>
        </p:nvSpPr>
        <p:spPr>
          <a:xfrm>
            <a:off x="1675115" y="5359993"/>
            <a:ext cx="17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EDB"/>
              </a:buClr>
            </a:pPr>
            <a:r>
              <a:rPr lang="ru-RU" sz="28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 Видео?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26673C-A4B3-444D-88CC-404BA241960B}"/>
              </a:ext>
            </a:extLst>
          </p:cNvPr>
          <p:cNvSpPr txBox="1"/>
          <p:nvPr/>
        </p:nvSpPr>
        <p:spPr>
          <a:xfrm>
            <a:off x="8902811" y="2826176"/>
            <a:ext cx="223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AEDB"/>
              </a:buClr>
            </a:pPr>
            <a:r>
              <a:rPr lang="ru-RU" sz="28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 Брошюра?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7743C-E9AF-4C6E-9AD3-458B349887E8}"/>
              </a:ext>
            </a:extLst>
          </p:cNvPr>
          <p:cNvSpPr txBox="1"/>
          <p:nvPr/>
        </p:nvSpPr>
        <p:spPr>
          <a:xfrm>
            <a:off x="4125474" y="3264255"/>
            <a:ext cx="393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AEDB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ПРОГРАММА!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6B7A4-FBA3-4993-B76E-D0907190C488}"/>
              </a:ext>
            </a:extLst>
          </p:cNvPr>
          <p:cNvSpPr txBox="1"/>
          <p:nvPr/>
        </p:nvSpPr>
        <p:spPr>
          <a:xfrm>
            <a:off x="1229137" y="1108596"/>
            <a:ext cx="9762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Corbel Light" panose="020B0303020204020204" pitchFamily="34" charset="0"/>
                <a:cs typeface="Cascadia Code" panose="020B0609020000020004" pitchFamily="49" charset="0"/>
              </a:rPr>
              <a:t>В каком виде создать </a:t>
            </a:r>
            <a:r>
              <a:rPr lang="ru-RU" sz="4800" dirty="0">
                <a:solidFill>
                  <a:srgbClr val="00AEDB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БВИ?</a:t>
            </a:r>
          </a:p>
        </p:txBody>
      </p:sp>
    </p:spTree>
    <p:extLst>
      <p:ext uri="{BB962C8B-B14F-4D97-AF65-F5344CB8AC3E}">
        <p14:creationId xmlns:p14="http://schemas.microsoft.com/office/powerpoint/2010/main" val="252858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B8E85B4-0A3B-4774-8021-D44148A084B6}"/>
              </a:ext>
            </a:extLst>
          </p:cNvPr>
          <p:cNvGrpSpPr/>
          <p:nvPr/>
        </p:nvGrpSpPr>
        <p:grpSpPr>
          <a:xfrm>
            <a:off x="-1718861" y="-250756"/>
            <a:ext cx="11058821" cy="7359511"/>
            <a:chOff x="-3017769" y="-397094"/>
            <a:chExt cx="11058821" cy="735951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1A7479B-9001-4B7B-AE99-0AFD1AEB19E8}"/>
                </a:ext>
              </a:extLst>
            </p:cNvPr>
            <p:cNvGrpSpPr/>
            <p:nvPr/>
          </p:nvGrpSpPr>
          <p:grpSpPr>
            <a:xfrm>
              <a:off x="-3017769" y="-397094"/>
              <a:ext cx="11058821" cy="7359511"/>
              <a:chOff x="1125988" y="149087"/>
              <a:chExt cx="10307973" cy="68580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1ACA87C8-EDBF-4FFD-A54B-728087C00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88" y="149087"/>
                <a:ext cx="10307973" cy="6858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00498834-07ED-4177-BD0F-08F84B9946AB}"/>
                  </a:ext>
                </a:extLst>
              </p:cNvPr>
              <p:cNvGrpSpPr/>
              <p:nvPr/>
            </p:nvGrpSpPr>
            <p:grpSpPr>
              <a:xfrm>
                <a:off x="1744928" y="634737"/>
                <a:ext cx="8981029" cy="5484220"/>
                <a:chOff x="1744928" y="634737"/>
                <a:chExt cx="8981029" cy="5484220"/>
              </a:xfrm>
            </p:grpSpPr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FEA5E46B-E83C-4541-9563-CE46165314CF}"/>
                    </a:ext>
                  </a:extLst>
                </p:cNvPr>
                <p:cNvSpPr/>
                <p:nvPr/>
              </p:nvSpPr>
              <p:spPr>
                <a:xfrm>
                  <a:off x="1744928" y="975255"/>
                  <a:ext cx="8981029" cy="5143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8" name="Прямоугольник: скругленные углы 27">
                  <a:extLst>
                    <a:ext uri="{FF2B5EF4-FFF2-40B4-BE49-F238E27FC236}">
                      <a16:creationId xmlns:a16="http://schemas.microsoft.com/office/drawing/2014/main" id="{11A596EF-0647-4411-ABC5-E7858A0B2DFD}"/>
                    </a:ext>
                  </a:extLst>
                </p:cNvPr>
                <p:cNvSpPr/>
                <p:nvPr/>
              </p:nvSpPr>
              <p:spPr>
                <a:xfrm>
                  <a:off x="4431020" y="634737"/>
                  <a:ext cx="3697907" cy="244475"/>
                </a:xfrm>
                <a:prstGeom prst="roundRect">
                  <a:avLst/>
                </a:prstGeom>
                <a:gradFill>
                  <a:gsLst>
                    <a:gs pos="100000">
                      <a:srgbClr val="F4F5F4"/>
                    </a:gs>
                    <a:gs pos="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38100" dist="25400" dir="3900000" sx="99000" sy="99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444444"/>
                      </a:solidFill>
                      <a:latin typeface="Corbel" panose="020B0503020204020204" pitchFamily="34" charset="0"/>
                    </a:rPr>
                    <a:t>Visual Studio </a:t>
                  </a:r>
                  <a:endParaRPr lang="ru-RU" sz="1100" dirty="0">
                    <a:solidFill>
                      <a:srgbClr val="444444"/>
                    </a:solidFill>
                    <a:latin typeface="Corbel" panose="020B0503020204020204" pitchFamily="34" charset="0"/>
                  </a:endParaRPr>
                </a:p>
              </p:txBody>
            </p:sp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37A03784-0EA8-4D0D-8390-0E6CF5015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6976" y="670059"/>
                  <a:ext cx="175688" cy="1738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E4E41C0-662D-4245-BAB1-28FD4E07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53744" y="452583"/>
              <a:ext cx="9733870" cy="565982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0D985E5-C08D-43E7-AF39-83F4EF941A7D}"/>
              </a:ext>
            </a:extLst>
          </p:cNvPr>
          <p:cNvGrpSpPr/>
          <p:nvPr/>
        </p:nvGrpSpPr>
        <p:grpSpPr>
          <a:xfrm>
            <a:off x="1796581" y="702322"/>
            <a:ext cx="11058821" cy="7359511"/>
            <a:chOff x="1125988" y="149087"/>
            <a:chExt cx="10307973" cy="6858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C6263EB-7D51-4A2C-8CD0-3017779DB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35140D1-3208-4EED-80A7-61272DEC2FA0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9136EBA-0F23-44EC-8FF0-C7BCB74968F5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9DAD1F71-0F91-4920-8C36-952C4DF3348A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https://HDDA.ru/BVI_SlideEIGHT_C_VISual_Strudio 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9CBDDA1-F939-4F5C-823E-8D10FAA54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197AE22-112A-49DA-94E6-20A97ACC7868}"/>
              </a:ext>
            </a:extLst>
          </p:cNvPr>
          <p:cNvSpPr txBox="1"/>
          <p:nvPr/>
        </p:nvSpPr>
        <p:spPr>
          <a:xfrm>
            <a:off x="2396854" y="1588906"/>
            <a:ext cx="976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Corbel Light" panose="020B0303020204020204" pitchFamily="34" charset="0"/>
                <a:cs typeface="Cascadia Code" panose="020B0609020000020004" pitchFamily="49" charset="0"/>
              </a:rPr>
              <a:t>Где и на каком языке разрабатывать программу </a:t>
            </a:r>
            <a:r>
              <a:rPr lang="ru-RU" sz="3200" dirty="0">
                <a:solidFill>
                  <a:srgbClr val="00AEDB"/>
                </a:solidFill>
                <a:latin typeface="Corbel Light" panose="020B0303020204020204" pitchFamily="34" charset="0"/>
                <a:cs typeface="Cascadia Code" panose="020B0609020000020004" pitchFamily="49" charset="0"/>
              </a:rPr>
              <a:t>БВИ</a:t>
            </a:r>
            <a:r>
              <a:rPr lang="ru-RU" sz="3200" dirty="0">
                <a:latin typeface="Corbel Light" panose="020B0303020204020204" pitchFamily="34" charset="0"/>
                <a:cs typeface="Cascadia Code" panose="020B0609020000020004" pitchFamily="49" charset="0"/>
              </a:rPr>
              <a:t>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8C9BA2-0217-4AE8-AB3B-3037F52E4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03" y="1995776"/>
            <a:ext cx="5305159" cy="48570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7E78BF0-C21F-4A4A-9AC6-AC85A7006823}"/>
              </a:ext>
            </a:extLst>
          </p:cNvPr>
          <p:cNvSpPr txBox="1"/>
          <p:nvPr/>
        </p:nvSpPr>
        <p:spPr>
          <a:xfrm>
            <a:off x="1777751" y="2561693"/>
            <a:ext cx="542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Язык программирования: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2C16B8-92F3-4392-8036-B6E6DE4C3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25" y="3003881"/>
            <a:ext cx="3197676" cy="33063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376462F-F077-454C-9E88-A139546859E0}"/>
              </a:ext>
            </a:extLst>
          </p:cNvPr>
          <p:cNvSpPr txBox="1"/>
          <p:nvPr/>
        </p:nvSpPr>
        <p:spPr>
          <a:xfrm>
            <a:off x="7221829" y="2582631"/>
            <a:ext cx="542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orbel Light" panose="020B0303020204020204" pitchFamily="34" charset="0"/>
                <a:cs typeface="Cascadia Code" panose="020B0609020000020004" pitchFamily="49" charset="0"/>
              </a:rPr>
              <a:t>Среда разработки:</a:t>
            </a:r>
          </a:p>
        </p:txBody>
      </p:sp>
    </p:spTree>
    <p:extLst>
      <p:ext uri="{BB962C8B-B14F-4D97-AF65-F5344CB8AC3E}">
        <p14:creationId xmlns:p14="http://schemas.microsoft.com/office/powerpoint/2010/main" val="234001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314C86-EA4E-419C-8D53-4325BEF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1A7479B-9001-4B7B-AE99-0AFD1AEB19E8}"/>
              </a:ext>
            </a:extLst>
          </p:cNvPr>
          <p:cNvGrpSpPr/>
          <p:nvPr/>
        </p:nvGrpSpPr>
        <p:grpSpPr>
          <a:xfrm>
            <a:off x="566589" y="0"/>
            <a:ext cx="11058821" cy="7023101"/>
            <a:chOff x="1125988" y="149087"/>
            <a:chExt cx="10307973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CA87C8-EDBF-4FFD-A54B-728087C00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988" y="149087"/>
              <a:ext cx="10307973" cy="6858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0498834-07ED-4177-BD0F-08F84B9946AB}"/>
                </a:ext>
              </a:extLst>
            </p:cNvPr>
            <p:cNvGrpSpPr/>
            <p:nvPr/>
          </p:nvGrpSpPr>
          <p:grpSpPr>
            <a:xfrm>
              <a:off x="1744928" y="634737"/>
              <a:ext cx="8981029" cy="5484220"/>
              <a:chOff x="1744928" y="634737"/>
              <a:chExt cx="8981029" cy="548422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FEA5E46B-E83C-4541-9563-CE46165314CF}"/>
                  </a:ext>
                </a:extLst>
              </p:cNvPr>
              <p:cNvSpPr/>
              <p:nvPr/>
            </p:nvSpPr>
            <p:spPr>
              <a:xfrm>
                <a:off x="1744928" y="975255"/>
                <a:ext cx="8981029" cy="5143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1A596EF-0647-4411-ABC5-E7858A0B2DFD}"/>
                  </a:ext>
                </a:extLst>
              </p:cNvPr>
              <p:cNvSpPr/>
              <p:nvPr/>
            </p:nvSpPr>
            <p:spPr>
              <a:xfrm>
                <a:off x="4431020" y="634737"/>
                <a:ext cx="3697907" cy="244475"/>
              </a:xfrm>
              <a:prstGeom prst="roundRect">
                <a:avLst/>
              </a:prstGeom>
              <a:gradFill>
                <a:gsLst>
                  <a:gs pos="100000">
                    <a:srgbClr val="F4F5F4"/>
                  </a:gs>
                  <a:gs pos="0">
                    <a:srgbClr val="FFFFFF"/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3900000" sx="99000" sy="99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rgbClr val="444444"/>
                    </a:solidFill>
                    <a:latin typeface="Corbel" panose="020B0503020204020204" pitchFamily="34" charset="0"/>
                  </a:rPr>
                  <a:t>https://HDDA.ru/BVI_SlideNine_Teoria.pptx</a:t>
                </a:r>
                <a:endParaRPr lang="ru-RU" sz="1100" dirty="0">
                  <a:solidFill>
                    <a:srgbClr val="444444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7A03784-0EA8-4D0D-8390-0E6CF50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926976" y="670059"/>
                <a:ext cx="175688" cy="173832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46913-5E1C-43CA-97D9-CFC98B79C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166" y="953733"/>
            <a:ext cx="9532028" cy="5159857"/>
          </a:xfrm>
          <a:prstGeom prst="rect">
            <a:avLst/>
          </a:prstGeom>
        </p:spPr>
      </p:pic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5AA6779F-5EBA-4556-81A3-D047571BD95A}"/>
              </a:ext>
            </a:extLst>
          </p:cNvPr>
          <p:cNvSpPr/>
          <p:nvPr/>
        </p:nvSpPr>
        <p:spPr>
          <a:xfrm>
            <a:off x="1447800" y="1104900"/>
            <a:ext cx="1447800" cy="3937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D712B-4845-406F-8F39-944500F339E7}"/>
              </a:ext>
            </a:extLst>
          </p:cNvPr>
          <p:cNvSpPr txBox="1"/>
          <p:nvPr/>
        </p:nvSpPr>
        <p:spPr>
          <a:xfrm>
            <a:off x="1482899" y="1096875"/>
            <a:ext cx="976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rbel Light" panose="020B0303020204020204" pitchFamily="34" charset="0"/>
                <a:cs typeface="Cascadia Code" panose="020B0609020000020004" pitchFamily="49" charset="0"/>
              </a:rPr>
              <a:t>Разработка теоретической части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792374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711</Words>
  <Application>Microsoft Office PowerPoint</Application>
  <PresentationFormat>Широкоэкранный</PresentationFormat>
  <Paragraphs>143</Paragraphs>
  <Slides>26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Corbel</vt:lpstr>
      <vt:lpstr>Corbel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Хорев</dc:creator>
  <cp:lastModifiedBy>Даниил Хорев</cp:lastModifiedBy>
  <cp:revision>1</cp:revision>
  <dcterms:created xsi:type="dcterms:W3CDTF">2022-03-17T16:46:12Z</dcterms:created>
  <dcterms:modified xsi:type="dcterms:W3CDTF">2022-03-17T22:11:28Z</dcterms:modified>
</cp:coreProperties>
</file>