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347" r:id="rId3"/>
    <p:sldId id="408" r:id="rId4"/>
    <p:sldId id="379" r:id="rId5"/>
    <p:sldId id="380" r:id="rId6"/>
    <p:sldId id="418" r:id="rId7"/>
    <p:sldId id="422" r:id="rId8"/>
    <p:sldId id="423" r:id="rId9"/>
    <p:sldId id="419" r:id="rId10"/>
    <p:sldId id="424" r:id="rId11"/>
    <p:sldId id="425" r:id="rId12"/>
    <p:sldId id="427" r:id="rId13"/>
    <p:sldId id="426" r:id="rId14"/>
    <p:sldId id="428" r:id="rId15"/>
    <p:sldId id="381" r:id="rId16"/>
    <p:sldId id="443" r:id="rId17"/>
    <p:sldId id="430" r:id="rId18"/>
    <p:sldId id="393" r:id="rId19"/>
    <p:sldId id="435" r:id="rId20"/>
    <p:sldId id="436" r:id="rId21"/>
    <p:sldId id="431" r:id="rId22"/>
    <p:sldId id="437" r:id="rId23"/>
    <p:sldId id="432" r:id="rId24"/>
    <p:sldId id="433" r:id="rId25"/>
    <p:sldId id="438" r:id="rId26"/>
    <p:sldId id="439" r:id="rId27"/>
    <p:sldId id="440" r:id="rId28"/>
    <p:sldId id="441" r:id="rId29"/>
    <p:sldId id="442" r:id="rId30"/>
    <p:sldId id="401" r:id="rId31"/>
    <p:sldId id="402" r:id="rId32"/>
    <p:sldId id="429" r:id="rId33"/>
    <p:sldId id="417" r:id="rId34"/>
    <p:sldId id="406" r:id="rId35"/>
    <p:sldId id="444" r:id="rId36"/>
    <p:sldId id="445" r:id="rId37"/>
    <p:sldId id="387" r:id="rId3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3F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9BDCA-C93A-4E33-B962-FA91D1420D5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D09BE1-FA88-4E59-BD5E-B633814CAA9E}">
      <dgm:prSet phldrT="[Текст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 </a:t>
          </a:r>
          <a:r>
            <a:rPr lang="ru-RU" sz="1800" b="1" dirty="0" smtClean="0"/>
            <a:t>исследовательскую  деятельность</a:t>
          </a:r>
          <a:endParaRPr lang="ru-RU" dirty="0"/>
        </a:p>
      </dgm:t>
    </dgm:pt>
    <dgm:pt modelId="{552ACD03-82C8-42E6-8CFA-D1D7BE45744C}" type="parTrans" cxnId="{9062DC8A-AB0B-493E-B0E3-9ABFC458826A}">
      <dgm:prSet/>
      <dgm:spPr/>
      <dgm:t>
        <a:bodyPr/>
        <a:lstStyle/>
        <a:p>
          <a:endParaRPr lang="ru-RU"/>
        </a:p>
      </dgm:t>
    </dgm:pt>
    <dgm:pt modelId="{8B172A96-0CE8-42FD-86DB-D5CF50469C5A}" type="sibTrans" cxnId="{9062DC8A-AB0B-493E-B0E3-9ABFC458826A}">
      <dgm:prSet/>
      <dgm:spPr/>
      <dgm:t>
        <a:bodyPr/>
        <a:lstStyle/>
        <a:p>
          <a:endParaRPr lang="ru-RU"/>
        </a:p>
      </dgm:t>
    </dgm:pt>
    <dgm:pt modelId="{BD187F04-15CC-4325-A819-77A2E7240C2B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проектную деятельность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70A2ABA-D619-4C85-AE9D-A640C5684EB5}" type="parTrans" cxnId="{D7DFEA94-E83C-446E-97C3-15CC1AEFA3FB}">
      <dgm:prSet/>
      <dgm:spPr/>
      <dgm:t>
        <a:bodyPr/>
        <a:lstStyle/>
        <a:p>
          <a:endParaRPr lang="ru-RU"/>
        </a:p>
      </dgm:t>
    </dgm:pt>
    <dgm:pt modelId="{D202DCF7-2C90-43B9-B245-D91B138C420C}" type="sibTrans" cxnId="{D7DFEA94-E83C-446E-97C3-15CC1AEFA3FB}">
      <dgm:prSet/>
      <dgm:spPr/>
      <dgm:t>
        <a:bodyPr/>
        <a:lstStyle/>
        <a:p>
          <a:endParaRPr lang="ru-RU"/>
        </a:p>
      </dgm:t>
    </dgm:pt>
    <dgm:pt modelId="{0865C6E0-4DAF-4706-84DE-F0EF5668A872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b="1" i="0" dirty="0" err="1" smtClean="0"/>
            <a:t>урочно</a:t>
          </a:r>
          <a:r>
            <a:rPr lang="ru-RU" sz="2000" b="1" i="0" dirty="0" smtClean="0"/>
            <a:t> -творческую деятельность</a:t>
          </a:r>
          <a:endParaRPr lang="ru-RU" sz="2000" b="1" i="0" dirty="0"/>
        </a:p>
      </dgm:t>
    </dgm:pt>
    <dgm:pt modelId="{5E28BE59-6A08-415B-B25C-BDBA15963C32}" type="parTrans" cxnId="{5C619289-4BE2-405D-902A-1B656AFA6DEC}">
      <dgm:prSet/>
      <dgm:spPr/>
      <dgm:t>
        <a:bodyPr/>
        <a:lstStyle/>
        <a:p>
          <a:endParaRPr lang="ru-RU"/>
        </a:p>
      </dgm:t>
    </dgm:pt>
    <dgm:pt modelId="{5E13E63F-00CD-4D4B-910B-8011D519B7B3}" type="sibTrans" cxnId="{5C619289-4BE2-405D-902A-1B656AFA6DEC}">
      <dgm:prSet/>
      <dgm:spPr/>
      <dgm:t>
        <a:bodyPr/>
        <a:lstStyle/>
        <a:p>
          <a:endParaRPr lang="ru-RU"/>
        </a:p>
      </dgm:t>
    </dgm:pt>
    <dgm:pt modelId="{75F57EDD-46B5-4B02-8814-A9D18DD05269}" type="pres">
      <dgm:prSet presAssocID="{F7A9BDCA-C93A-4E33-B962-FA91D1420D5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F9A34A-5D11-49E1-B479-34AFB2102C9C}" type="pres">
      <dgm:prSet presAssocID="{E1D09BE1-FA88-4E59-BD5E-B633814CAA9E}" presName="circle1" presStyleLbl="node1" presStyleIdx="0" presStyleCnt="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A22218F-8A2C-4B80-87D4-D2C4CE50E9A0}" type="pres">
      <dgm:prSet presAssocID="{E1D09BE1-FA88-4E59-BD5E-B633814CAA9E}" presName="space" presStyleCnt="0"/>
      <dgm:spPr/>
    </dgm:pt>
    <dgm:pt modelId="{BC8846D0-8D90-4555-8380-09FAE3F12C5C}" type="pres">
      <dgm:prSet presAssocID="{E1D09BE1-FA88-4E59-BD5E-B633814CAA9E}" presName="rect1" presStyleLbl="alignAcc1" presStyleIdx="0" presStyleCnt="3"/>
      <dgm:spPr/>
      <dgm:t>
        <a:bodyPr/>
        <a:lstStyle/>
        <a:p>
          <a:endParaRPr lang="ru-RU"/>
        </a:p>
      </dgm:t>
    </dgm:pt>
    <dgm:pt modelId="{6145C71B-673C-44F7-B695-4B4AC19B4236}" type="pres">
      <dgm:prSet presAssocID="{BD187F04-15CC-4325-A819-77A2E7240C2B}" presName="vertSpace2" presStyleLbl="node1" presStyleIdx="0" presStyleCnt="3"/>
      <dgm:spPr/>
    </dgm:pt>
    <dgm:pt modelId="{31B7C929-23C0-4DAE-AD1A-EC0B88C6D6E0}" type="pres">
      <dgm:prSet presAssocID="{BD187F04-15CC-4325-A819-77A2E7240C2B}" presName="circle2" presStyleLbl="node1" presStyleIdx="1" presStyleCnt="3" custScaleY="80960" custLinFactNeighborX="1923" custLinFactNeighborY="84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ABD1B9A-9E30-4CDB-A106-D23D909D5263}" type="pres">
      <dgm:prSet presAssocID="{BD187F04-15CC-4325-A819-77A2E7240C2B}" presName="rect2" presStyleLbl="alignAcc1" presStyleIdx="1" presStyleCnt="3" custScaleY="82640" custLinFactNeighborX="1786" custLinFactNeighborY="-7840"/>
      <dgm:spPr/>
      <dgm:t>
        <a:bodyPr/>
        <a:lstStyle/>
        <a:p>
          <a:endParaRPr lang="ru-RU"/>
        </a:p>
      </dgm:t>
    </dgm:pt>
    <dgm:pt modelId="{6139A986-4B3F-479E-ABE3-92FC8079055A}" type="pres">
      <dgm:prSet presAssocID="{0865C6E0-4DAF-4706-84DE-F0EF5668A872}" presName="vertSpace3" presStyleLbl="node1" presStyleIdx="1" presStyleCnt="3"/>
      <dgm:spPr/>
    </dgm:pt>
    <dgm:pt modelId="{2ED35F18-6C75-40A4-A1E5-B3525304E43E}" type="pres">
      <dgm:prSet presAssocID="{0865C6E0-4DAF-4706-84DE-F0EF5668A872}" presName="circle3" presStyleLbl="node1" presStyleIdx="2" presStyleCnt="3"/>
      <dgm:spPr>
        <a:solidFill>
          <a:srgbClr val="92D050"/>
        </a:solidFill>
      </dgm:spPr>
    </dgm:pt>
    <dgm:pt modelId="{F1B1D8B1-F1C1-453F-8B4F-4A2E2382E5DA}" type="pres">
      <dgm:prSet presAssocID="{0865C6E0-4DAF-4706-84DE-F0EF5668A872}" presName="rect3" presStyleLbl="alignAcc1" presStyleIdx="2" presStyleCnt="3"/>
      <dgm:spPr/>
      <dgm:t>
        <a:bodyPr/>
        <a:lstStyle/>
        <a:p>
          <a:endParaRPr lang="ru-RU"/>
        </a:p>
      </dgm:t>
    </dgm:pt>
    <dgm:pt modelId="{7EED1566-3B74-4157-8331-35154A22C0D6}" type="pres">
      <dgm:prSet presAssocID="{E1D09BE1-FA88-4E59-BD5E-B633814CAA9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9B36A-5A86-4B22-A16C-E91EE2104EC4}" type="pres">
      <dgm:prSet presAssocID="{BD187F04-15CC-4325-A819-77A2E7240C2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8CA80-3EE2-4D07-B536-B5D3FD08F7D6}" type="pres">
      <dgm:prSet presAssocID="{0865C6E0-4DAF-4706-84DE-F0EF5668A87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4FD05-8154-4E39-B7BE-B6CB9D810A95}" type="presOf" srcId="{E1D09BE1-FA88-4E59-BD5E-B633814CAA9E}" destId="{BC8846D0-8D90-4555-8380-09FAE3F12C5C}" srcOrd="0" destOrd="0" presId="urn:microsoft.com/office/officeart/2005/8/layout/target3"/>
    <dgm:cxn modelId="{7585074A-9D28-413B-872D-55EB2AFE18F2}" type="presOf" srcId="{F7A9BDCA-C93A-4E33-B962-FA91D1420D58}" destId="{75F57EDD-46B5-4B02-8814-A9D18DD05269}" srcOrd="0" destOrd="0" presId="urn:microsoft.com/office/officeart/2005/8/layout/target3"/>
    <dgm:cxn modelId="{D7DFEA94-E83C-446E-97C3-15CC1AEFA3FB}" srcId="{F7A9BDCA-C93A-4E33-B962-FA91D1420D58}" destId="{BD187F04-15CC-4325-A819-77A2E7240C2B}" srcOrd="1" destOrd="0" parTransId="{C70A2ABA-D619-4C85-AE9D-A640C5684EB5}" sibTransId="{D202DCF7-2C90-43B9-B245-D91B138C420C}"/>
    <dgm:cxn modelId="{5C619289-4BE2-405D-902A-1B656AFA6DEC}" srcId="{F7A9BDCA-C93A-4E33-B962-FA91D1420D58}" destId="{0865C6E0-4DAF-4706-84DE-F0EF5668A872}" srcOrd="2" destOrd="0" parTransId="{5E28BE59-6A08-415B-B25C-BDBA15963C32}" sibTransId="{5E13E63F-00CD-4D4B-910B-8011D519B7B3}"/>
    <dgm:cxn modelId="{9062DC8A-AB0B-493E-B0E3-9ABFC458826A}" srcId="{F7A9BDCA-C93A-4E33-B962-FA91D1420D58}" destId="{E1D09BE1-FA88-4E59-BD5E-B633814CAA9E}" srcOrd="0" destOrd="0" parTransId="{552ACD03-82C8-42E6-8CFA-D1D7BE45744C}" sibTransId="{8B172A96-0CE8-42FD-86DB-D5CF50469C5A}"/>
    <dgm:cxn modelId="{B90D2614-64BA-405D-80C4-DF0A425B43DD}" type="presOf" srcId="{0865C6E0-4DAF-4706-84DE-F0EF5668A872}" destId="{F1B1D8B1-F1C1-453F-8B4F-4A2E2382E5DA}" srcOrd="0" destOrd="0" presId="urn:microsoft.com/office/officeart/2005/8/layout/target3"/>
    <dgm:cxn modelId="{F6794FF8-7BCB-4CD7-B004-7EFACFC0A9ED}" type="presOf" srcId="{E1D09BE1-FA88-4E59-BD5E-B633814CAA9E}" destId="{7EED1566-3B74-4157-8331-35154A22C0D6}" srcOrd="1" destOrd="0" presId="urn:microsoft.com/office/officeart/2005/8/layout/target3"/>
    <dgm:cxn modelId="{C04F7F53-6A58-4EA5-96F1-EA5016392F16}" type="presOf" srcId="{0865C6E0-4DAF-4706-84DE-F0EF5668A872}" destId="{B0A8CA80-3EE2-4D07-B536-B5D3FD08F7D6}" srcOrd="1" destOrd="0" presId="urn:microsoft.com/office/officeart/2005/8/layout/target3"/>
    <dgm:cxn modelId="{CBA9E132-0F11-4EF1-A2C8-14F87B99E44D}" type="presOf" srcId="{BD187F04-15CC-4325-A819-77A2E7240C2B}" destId="{FAD9B36A-5A86-4B22-A16C-E91EE2104EC4}" srcOrd="1" destOrd="0" presId="urn:microsoft.com/office/officeart/2005/8/layout/target3"/>
    <dgm:cxn modelId="{9E98AF37-491C-47BA-B055-4D5B4E400CA2}" type="presOf" srcId="{BD187F04-15CC-4325-A819-77A2E7240C2B}" destId="{DABD1B9A-9E30-4CDB-A106-D23D909D5263}" srcOrd="0" destOrd="0" presId="urn:microsoft.com/office/officeart/2005/8/layout/target3"/>
    <dgm:cxn modelId="{E663E368-C93B-4B75-96FA-75DB51A4F059}" type="presParOf" srcId="{75F57EDD-46B5-4B02-8814-A9D18DD05269}" destId="{33F9A34A-5D11-49E1-B479-34AFB2102C9C}" srcOrd="0" destOrd="0" presId="urn:microsoft.com/office/officeart/2005/8/layout/target3"/>
    <dgm:cxn modelId="{785FA3C2-2997-4FAE-B8D3-69045CC62D67}" type="presParOf" srcId="{75F57EDD-46B5-4B02-8814-A9D18DD05269}" destId="{CA22218F-8A2C-4B80-87D4-D2C4CE50E9A0}" srcOrd="1" destOrd="0" presId="urn:microsoft.com/office/officeart/2005/8/layout/target3"/>
    <dgm:cxn modelId="{827FFA30-90CB-4109-9D1E-C848F78BD2E1}" type="presParOf" srcId="{75F57EDD-46B5-4B02-8814-A9D18DD05269}" destId="{BC8846D0-8D90-4555-8380-09FAE3F12C5C}" srcOrd="2" destOrd="0" presId="urn:microsoft.com/office/officeart/2005/8/layout/target3"/>
    <dgm:cxn modelId="{870A49F6-0185-49C4-80C4-6C9486EE641E}" type="presParOf" srcId="{75F57EDD-46B5-4B02-8814-A9D18DD05269}" destId="{6145C71B-673C-44F7-B695-4B4AC19B4236}" srcOrd="3" destOrd="0" presId="urn:microsoft.com/office/officeart/2005/8/layout/target3"/>
    <dgm:cxn modelId="{D9EB3C48-CCB0-44AC-8870-B26008F128C6}" type="presParOf" srcId="{75F57EDD-46B5-4B02-8814-A9D18DD05269}" destId="{31B7C929-23C0-4DAE-AD1A-EC0B88C6D6E0}" srcOrd="4" destOrd="0" presId="urn:microsoft.com/office/officeart/2005/8/layout/target3"/>
    <dgm:cxn modelId="{20381245-C2BB-49C5-BB76-AABDFC38B70B}" type="presParOf" srcId="{75F57EDD-46B5-4B02-8814-A9D18DD05269}" destId="{DABD1B9A-9E30-4CDB-A106-D23D909D5263}" srcOrd="5" destOrd="0" presId="urn:microsoft.com/office/officeart/2005/8/layout/target3"/>
    <dgm:cxn modelId="{A4E22425-5BBF-4C1C-B358-B941CA5B3196}" type="presParOf" srcId="{75F57EDD-46B5-4B02-8814-A9D18DD05269}" destId="{6139A986-4B3F-479E-ABE3-92FC8079055A}" srcOrd="6" destOrd="0" presId="urn:microsoft.com/office/officeart/2005/8/layout/target3"/>
    <dgm:cxn modelId="{E4D4E395-58A6-4497-9B0C-EEFEA41A11C2}" type="presParOf" srcId="{75F57EDD-46B5-4B02-8814-A9D18DD05269}" destId="{2ED35F18-6C75-40A4-A1E5-B3525304E43E}" srcOrd="7" destOrd="0" presId="urn:microsoft.com/office/officeart/2005/8/layout/target3"/>
    <dgm:cxn modelId="{54190AF5-5914-43AB-B787-13CC1EF6F1B8}" type="presParOf" srcId="{75F57EDD-46B5-4B02-8814-A9D18DD05269}" destId="{F1B1D8B1-F1C1-453F-8B4F-4A2E2382E5DA}" srcOrd="8" destOrd="0" presId="urn:microsoft.com/office/officeart/2005/8/layout/target3"/>
    <dgm:cxn modelId="{79B39CD7-9B14-414A-ABEB-7D92AEA6029B}" type="presParOf" srcId="{75F57EDD-46B5-4B02-8814-A9D18DD05269}" destId="{7EED1566-3B74-4157-8331-35154A22C0D6}" srcOrd="9" destOrd="0" presId="urn:microsoft.com/office/officeart/2005/8/layout/target3"/>
    <dgm:cxn modelId="{1BB3FBE3-5147-4C19-BB71-9C30049BE258}" type="presParOf" srcId="{75F57EDD-46B5-4B02-8814-A9D18DD05269}" destId="{FAD9B36A-5A86-4B22-A16C-E91EE2104EC4}" srcOrd="10" destOrd="0" presId="urn:microsoft.com/office/officeart/2005/8/layout/target3"/>
    <dgm:cxn modelId="{D4472994-A862-41BD-B76F-1DFF3D8E5FFE}" type="presParOf" srcId="{75F57EDD-46B5-4B02-8814-A9D18DD05269}" destId="{B0A8CA80-3EE2-4D07-B536-B5D3FD08F7D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9A34A-5D11-49E1-B479-34AFB2102C9C}">
      <dsp:nvSpPr>
        <dsp:cNvPr id="0" name=""/>
        <dsp:cNvSpPr/>
      </dsp:nvSpPr>
      <dsp:spPr>
        <a:xfrm>
          <a:off x="0" y="0"/>
          <a:ext cx="3456384" cy="345638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846D0-8D90-4555-8380-09FAE3F12C5C}">
      <dsp:nvSpPr>
        <dsp:cNvPr id="0" name=""/>
        <dsp:cNvSpPr/>
      </dsp:nvSpPr>
      <dsp:spPr>
        <a:xfrm>
          <a:off x="1728192" y="0"/>
          <a:ext cx="4032448" cy="3456384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kern="1200" dirty="0" smtClean="0"/>
            <a:t> </a:t>
          </a:r>
          <a:r>
            <a:rPr lang="ru-RU" sz="1800" b="1" kern="1200" dirty="0" smtClean="0"/>
            <a:t>исследовательскую  деятельность</a:t>
          </a:r>
          <a:endParaRPr lang="ru-RU" kern="1200" dirty="0"/>
        </a:p>
      </dsp:txBody>
      <dsp:txXfrm>
        <a:off x="1728192" y="0"/>
        <a:ext cx="4032448" cy="1036917"/>
      </dsp:txXfrm>
    </dsp:sp>
    <dsp:sp modelId="{31B7C929-23C0-4DAE-AD1A-EC0B88C6D6E0}">
      <dsp:nvSpPr>
        <dsp:cNvPr id="0" name=""/>
        <dsp:cNvSpPr/>
      </dsp:nvSpPr>
      <dsp:spPr>
        <a:xfrm>
          <a:off x="648071" y="1269670"/>
          <a:ext cx="2246647" cy="181888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D1B9A-9E30-4CDB-A106-D23D909D5263}">
      <dsp:nvSpPr>
        <dsp:cNvPr id="0" name=""/>
        <dsp:cNvSpPr/>
      </dsp:nvSpPr>
      <dsp:spPr>
        <a:xfrm>
          <a:off x="1728192" y="1055789"/>
          <a:ext cx="4032448" cy="18566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проектную деятельность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728192" y="1055789"/>
        <a:ext cx="4032448" cy="856905"/>
      </dsp:txXfrm>
    </dsp:sp>
    <dsp:sp modelId="{2ED35F18-6C75-40A4-A1E5-B3525304E43E}">
      <dsp:nvSpPr>
        <dsp:cNvPr id="0" name=""/>
        <dsp:cNvSpPr/>
      </dsp:nvSpPr>
      <dsp:spPr>
        <a:xfrm>
          <a:off x="1209734" y="2073831"/>
          <a:ext cx="1036914" cy="1036914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1D8B1-F1C1-453F-8B4F-4A2E2382E5DA}">
      <dsp:nvSpPr>
        <dsp:cNvPr id="0" name=""/>
        <dsp:cNvSpPr/>
      </dsp:nvSpPr>
      <dsp:spPr>
        <a:xfrm>
          <a:off x="1728192" y="2073831"/>
          <a:ext cx="4032448" cy="1036914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/>
            <a:t>урочно</a:t>
          </a:r>
          <a:r>
            <a:rPr lang="ru-RU" sz="2000" b="1" i="0" kern="1200" dirty="0" smtClean="0"/>
            <a:t> -творческую деятельность</a:t>
          </a:r>
          <a:endParaRPr lang="ru-RU" sz="2000" b="1" i="0" kern="1200" dirty="0"/>
        </a:p>
      </dsp:txBody>
      <dsp:txXfrm>
        <a:off x="1728192" y="2073831"/>
        <a:ext cx="4032448" cy="1036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64545-D400-4E80-B9FD-B1BBE8BD039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CE59-8B44-46E2-B129-6B8DAB3F9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B65DC-D38E-4604-8627-0BB79265C092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97F35-FB19-410A-8F4A-95C2B9991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0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3A042-5C93-454E-BD80-87E5AC2A0F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6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3A042-5C93-454E-BD80-87E5AC2A0F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8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20D7AC-3D7A-4CCD-A9CB-92BA0F9FDA48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3590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75E9-70F2-470E-B7B6-2EBB763292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3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DED3-A85A-40D6-8C91-FDDBEA7AE9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7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4E61-6DC8-41DC-9A3F-98FA63E66B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0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9ABA-775E-4B87-92F2-F3F678686D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1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51A3-283F-460E-A609-047F358C2B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54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8270-D521-4E2E-B4D0-874B9C129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7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5349-3080-4A7E-B5EF-E192EF1219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24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7123-3298-4B88-AA94-2ECF6FFF32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8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08EF-10F0-4D7C-A751-73717F7F2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27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6B35-ABC1-42F3-BE34-BFDC751F20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05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5103-FFF5-4FF8-B66A-168E391DD3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2E18-42E2-409B-92EA-F7DA70F209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dnevnik.ru/reports/default.aspx?school=40550&amp;report=progress-groups&amp;year=2018&amp;group=1442027951517844502&amp;periodNumber=0&amp;periodType=4" TargetMode="External"/><Relationship Id="rId7" Type="http://schemas.openxmlformats.org/officeDocument/2006/relationships/hyperlink" Target="https://schools.dnevnik.ru/reports/default.aspx?school=40550&amp;report=progress-groups&amp;year=2018&amp;group=1442028565698167840&amp;periodNumber=0&amp;periodType=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s.dnevnik.ru/reports/default.aspx?school=40550&amp;report=progress-groups&amp;year=2018&amp;group=1442028355244770334&amp;periodNumber=0&amp;periodType=4" TargetMode="External"/><Relationship Id="rId5" Type="http://schemas.openxmlformats.org/officeDocument/2006/relationships/hyperlink" Target="https://schools.dnevnik.ru/reports/default.aspx?school=40550&amp;report=progress-groups&amp;year=2018&amp;group=1442028144791372824&amp;periodNumber=0&amp;periodType=4" TargetMode="External"/><Relationship Id="rId4" Type="http://schemas.openxmlformats.org/officeDocument/2006/relationships/hyperlink" Target="https://schools.dnevnik.ru/reports/default.aspx?school=40550&amp;report=progress-groups&amp;year=2018&amp;group=1442028058892026903&amp;periodNumber=0&amp;periodType=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s.dnevnik.ru/reports/default.aspx?school=40550&amp;report=progress-groups&amp;year=2018&amp;group=1442029042439537732&amp;periodNumber=0&amp;periodType=4" TargetMode="External"/><Relationship Id="rId3" Type="http://schemas.openxmlformats.org/officeDocument/2006/relationships/hyperlink" Target="https://schools.dnevnik.ru/reports/default.aspx?school=40550&amp;report=progress-groups&amp;year=2018&amp;group=1442028647302546467&amp;periodNumber=0&amp;periodType=4" TargetMode="External"/><Relationship Id="rId7" Type="http://schemas.openxmlformats.org/officeDocument/2006/relationships/hyperlink" Target="https://schools.dnevnik.ru/reports/default.aspx?school=40550&amp;report=progress-groups&amp;year=2018&amp;group=1442028986604962878&amp;periodNumber=0&amp;periodType=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s.dnevnik.ru/reports/default.aspx?school=40550&amp;report=progress-groups&amp;year=2018&amp;group=1442028922180453435&amp;periodNumber=0&amp;periodType=4" TargetMode="External"/><Relationship Id="rId5" Type="http://schemas.openxmlformats.org/officeDocument/2006/relationships/hyperlink" Target="https://schools.dnevnik.ru/reports/default.aspx?school=40550&amp;report=progress-groups&amp;year=2018&amp;group=1442028862050911284&amp;periodNumber=0&amp;periodType=4" TargetMode="External"/><Relationship Id="rId10" Type="http://schemas.openxmlformats.org/officeDocument/2006/relationships/hyperlink" Target="https://schools.dnevnik.ru/reports/default.aspx?school=40550&amp;report=progress-groups&amp;year=2018&amp;group=1442029162698622028&amp;periodNumber=0&amp;periodType=4" TargetMode="External"/><Relationship Id="rId4" Type="http://schemas.openxmlformats.org/officeDocument/2006/relationships/hyperlink" Target="https://schools.dnevnik.ru/reports/default.aspx?school=40550&amp;report=progress-groups&amp;year=2018&amp;group=1442028801921369132&amp;periodNumber=0&amp;periodType=4" TargetMode="External"/><Relationship Id="rId9" Type="http://schemas.openxmlformats.org/officeDocument/2006/relationships/hyperlink" Target="https://schools.dnevnik.ru/reports/default.aspx?school=40550&amp;report=progress-groups&amp;year=2018&amp;group=1442029093979145289&amp;periodNumber=0&amp;periodType=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59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968" y="233061"/>
            <a:ext cx="8834063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Dutch801 XBd BT" pitchFamily="18" charset="0"/>
              </a:rPr>
              <a:t>Муниципальное бюджетное общеобразовательное учреждение </a:t>
            </a:r>
          </a:p>
          <a:p>
            <a:pPr marL="0" marR="0" lvl="2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Dutch801 XBd BT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utch801 XBd BT" pitchFamily="18" charset="0"/>
              </a:rPr>
              <a:t> «Средняя общеобразовательная школа №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utch801 XBd BT" pitchFamily="18" charset="0"/>
              </a:rPr>
              <a:t>6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utch801 XBd BT" pitchFamily="18" charset="0"/>
              </a:rPr>
              <a:t>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Dutch801 XBd BT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71475" y="1556792"/>
            <a:ext cx="5192614" cy="388843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/>
              <a:t>Адрес: </a:t>
            </a:r>
            <a:r>
              <a:rPr lang="ru-RU" dirty="0" smtClean="0"/>
              <a:t>188800, Россия,  г. Выборг, Ленинградская </a:t>
            </a:r>
            <a:r>
              <a:rPr lang="ru-RU" dirty="0" err="1" smtClean="0"/>
              <a:t>обл</a:t>
            </a:r>
            <a:r>
              <a:rPr lang="ru-RU" dirty="0" smtClean="0"/>
              <a:t>, ул. Первомайская, д.12</a:t>
            </a:r>
            <a:br>
              <a:rPr lang="ru-RU" dirty="0" smtClean="0"/>
            </a:br>
            <a:r>
              <a:rPr lang="ru-RU" dirty="0" smtClean="0"/>
              <a:t>Телефон: (8-81378)21860</a:t>
            </a:r>
            <a:br>
              <a:rPr lang="ru-RU" dirty="0" smtClean="0"/>
            </a:br>
            <a:r>
              <a:rPr lang="ru-RU" dirty="0" smtClean="0"/>
              <a:t>Факс: (881378) 26951</a:t>
            </a:r>
          </a:p>
          <a:p>
            <a:r>
              <a:rPr lang="ru-RU" dirty="0" smtClean="0"/>
              <a:t>Электронная почта: sch6@vbg.lokos.net  </a:t>
            </a:r>
          </a:p>
          <a:p>
            <a:r>
              <a:rPr lang="ru-RU" b="1" dirty="0" smtClean="0"/>
              <a:t>Сайт : </a:t>
            </a:r>
            <a:r>
              <a:rPr lang="ru-RU" dirty="0" smtClean="0"/>
              <a:t> </a:t>
            </a:r>
            <a:r>
              <a:rPr lang="en-US" b="1" dirty="0" smtClean="0"/>
              <a:t> http://sch6vbg.edusite.ru/</a:t>
            </a:r>
            <a:endParaRPr lang="ru-RU" dirty="0" smtClean="0"/>
          </a:p>
          <a:p>
            <a:r>
              <a:rPr lang="ru-RU" b="1" i="1" u="sng" dirty="0" smtClean="0"/>
              <a:t>а также образовательная деятельность ведется по адресу:</a:t>
            </a:r>
            <a:endParaRPr lang="ru-RU" dirty="0" smtClean="0"/>
          </a:p>
          <a:p>
            <a:r>
              <a:rPr lang="ru-RU" dirty="0" smtClean="0"/>
              <a:t>188800, Россия, г. Выборг,</a:t>
            </a:r>
            <a:r>
              <a:rPr lang="ru-RU" u="sng" dirty="0" smtClean="0"/>
              <a:t> </a:t>
            </a:r>
          </a:p>
          <a:p>
            <a:r>
              <a:rPr lang="ru-RU" dirty="0" smtClean="0"/>
              <a:t>Ленинградская </a:t>
            </a:r>
            <a:r>
              <a:rPr lang="ru-RU" dirty="0" err="1" smtClean="0"/>
              <a:t>обл</a:t>
            </a:r>
            <a:r>
              <a:rPr lang="ru-RU" dirty="0" smtClean="0"/>
              <a:t>,</a:t>
            </a:r>
          </a:p>
          <a:p>
            <a:r>
              <a:rPr lang="ru-RU" dirty="0" smtClean="0"/>
              <a:t> ул. Школьная, д. 8</a:t>
            </a:r>
          </a:p>
          <a:p>
            <a:r>
              <a:rPr lang="ru-RU" b="1" dirty="0" smtClean="0"/>
              <a:t>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82263" y="19298"/>
            <a:ext cx="9031408" cy="10801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4325" y="443504"/>
            <a:ext cx="854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9229" y="1154291"/>
            <a:ext cx="853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этапа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2018-2019 учебный год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22" y="1677007"/>
          <a:ext cx="8676901" cy="4069067"/>
        </p:xfrm>
        <a:graphic>
          <a:graphicData uri="http://schemas.openxmlformats.org/drawingml/2006/table">
            <a:tbl>
              <a:tblPr firstRow="1" firstCol="1" bandRow="1"/>
              <a:tblGrid>
                <a:gridCol w="432046">
                  <a:extLst>
                    <a:ext uri="{9D8B030D-6E8A-4147-A177-3AD203B41FA5}">
                      <a16:colId xmlns:a16="http://schemas.microsoft.com/office/drawing/2014/main" val="321495307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7082258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2578881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27218001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014193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98585622"/>
                    </a:ext>
                  </a:extLst>
                </a:gridCol>
                <a:gridCol w="2988271">
                  <a:extLst>
                    <a:ext uri="{9D8B030D-6E8A-4147-A177-3AD203B41FA5}">
                      <a16:colId xmlns:a16="http://schemas.microsoft.com/office/drawing/2014/main" val="1324047635"/>
                    </a:ext>
                  </a:extLst>
                </a:gridCol>
              </a:tblGrid>
              <a:tr h="309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Имя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85352"/>
                  </a:ext>
                </a:extLst>
              </a:tr>
              <a:tr h="29032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Бабаков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Тимофей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Воронов Владимир Александрович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993203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Комякова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Олеся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ОБЖ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Воронов Владимир Александрович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638036"/>
                  </a:ext>
                </a:extLst>
              </a:tr>
              <a:tr h="464307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Кулаков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Дмитрий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Платонова Людмила Владимировна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95862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Карунская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Татьяна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Усольцева Татьяна Викторовна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983458"/>
                  </a:ext>
                </a:extLst>
              </a:tr>
              <a:tr h="23959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Ковырзин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Никита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Платонова Людмила Владимировна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07880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Бабаков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Тимофей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Талышева Наталья Станиславовна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055330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Карунская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Татьяна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Усольцева Татьяна Викторовна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122121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Тибукин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Павел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Талышева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Станиславовна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018025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Бабаков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Егор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 Светлана Николаевна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493914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Болгова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Варвара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Абрамова Людмила Александровна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216982"/>
                  </a:ext>
                </a:extLst>
              </a:tr>
              <a:tr h="2889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Малышев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Валерий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География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Платонова Людмила Владимировна </a:t>
                      </a: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16064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Ерохин</a:t>
                      </a:r>
                    </a:p>
                  </a:txBody>
                  <a:tcPr marL="58525" marR="58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Виталий</a:t>
                      </a:r>
                    </a:p>
                  </a:txBody>
                  <a:tcPr marL="58525" marR="58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География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525" marR="58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8525" marR="58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Абрамова Людмила Александровна</a:t>
                      </a:r>
                    </a:p>
                  </a:txBody>
                  <a:tcPr marL="58525" marR="58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49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07504" y="1052736"/>
            <a:ext cx="9153159" cy="11870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7667" y="1197383"/>
            <a:ext cx="854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  региональных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</a:t>
            </a:r>
            <a:endParaRPr lang="ru-RU" sz="28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547664" y="2492896"/>
          <a:ext cx="5802888" cy="2120900"/>
        </p:xfrm>
        <a:graphic>
          <a:graphicData uri="http://schemas.openxmlformats.org/drawingml/2006/table">
            <a:tbl>
              <a:tblPr firstRow="1" firstCol="1" bandRow="1"/>
              <a:tblGrid>
                <a:gridCol w="1516732">
                  <a:extLst>
                    <a:ext uri="{9D8B030D-6E8A-4147-A177-3AD203B41FA5}">
                      <a16:colId xmlns:a16="http://schemas.microsoft.com/office/drawing/2014/main" val="123449262"/>
                    </a:ext>
                  </a:extLst>
                </a:gridCol>
                <a:gridCol w="1581389">
                  <a:extLst>
                    <a:ext uri="{9D8B030D-6E8A-4147-A177-3AD203B41FA5}">
                      <a16:colId xmlns:a16="http://schemas.microsoft.com/office/drawing/2014/main" val="2208999872"/>
                    </a:ext>
                  </a:extLst>
                </a:gridCol>
                <a:gridCol w="1288784">
                  <a:extLst>
                    <a:ext uri="{9D8B030D-6E8A-4147-A177-3AD203B41FA5}">
                      <a16:colId xmlns:a16="http://schemas.microsoft.com/office/drawing/2014/main" val="1120339994"/>
                    </a:ext>
                  </a:extLst>
                </a:gridCol>
                <a:gridCol w="1415983">
                  <a:extLst>
                    <a:ext uri="{9D8B030D-6E8A-4147-A177-3AD203B41FA5}">
                      <a16:colId xmlns:a16="http://schemas.microsoft.com/office/drawing/2014/main" val="2908856565"/>
                    </a:ext>
                  </a:extLst>
                </a:gridCol>
              </a:tblGrid>
              <a:tr h="1227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участников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Физические лица (учащиеся), школьного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этапа)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Победители 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призеры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Рейтинг по школам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482027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l"/>
                      <a:r>
                        <a:rPr lang="ru-RU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27 чел</a:t>
                      </a:r>
                      <a:endParaRPr lang="ru-RU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 чел</a:t>
                      </a:r>
                      <a:endParaRPr lang="ru-RU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чел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 место</a:t>
                      </a:r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734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4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07503" y="1052736"/>
            <a:ext cx="9153159" cy="15296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7667" y="1197383"/>
            <a:ext cx="8543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малых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155" y="2634673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 участников 29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победителей нет,  призеров    4 чел.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 -18 место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99592" y="3537801"/>
          <a:ext cx="7560840" cy="2263512"/>
        </p:xfrm>
        <a:graphic>
          <a:graphicData uri="http://schemas.openxmlformats.org/drawingml/2006/table">
            <a:tbl>
              <a:tblPr firstRow="1" firstCol="1" bandRow="1"/>
              <a:tblGrid>
                <a:gridCol w="1152128">
                  <a:extLst>
                    <a:ext uri="{9D8B030D-6E8A-4147-A177-3AD203B41FA5}">
                      <a16:colId xmlns:a16="http://schemas.microsoft.com/office/drawing/2014/main" val="6779269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0018189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648661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208854196"/>
                    </a:ext>
                  </a:extLst>
                </a:gridCol>
                <a:gridCol w="1274202">
                  <a:extLst>
                    <a:ext uri="{9D8B030D-6E8A-4147-A177-3AD203B41FA5}">
                      <a16:colId xmlns:a16="http://schemas.microsoft.com/office/drawing/2014/main" val="2026925492"/>
                    </a:ext>
                  </a:extLst>
                </a:gridCol>
                <a:gridCol w="2254190">
                  <a:extLst>
                    <a:ext uri="{9D8B030D-6E8A-4147-A177-3AD203B41FA5}">
                      <a16:colId xmlns:a16="http://schemas.microsoft.com/office/drawing/2014/main" val="1177409700"/>
                    </a:ext>
                  </a:extLst>
                </a:gridCol>
              </a:tblGrid>
              <a:tr h="251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88195"/>
                  </a:ext>
                </a:extLst>
              </a:tr>
              <a:tr h="425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Буданова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Ксения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Гришина Евгения Федоровна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22468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Галаган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Цветкова Раиса Николаевна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59647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Алексеева Ирина Петровна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36299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Шестаков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Абрамова Людмила Александровна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3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8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79510" y="899318"/>
            <a:ext cx="8928993" cy="601898"/>
          </a:xfrm>
          <a:prstGeom prst="rect">
            <a:avLst/>
          </a:prstGeom>
          <a:noFill/>
        </p:spPr>
      </p:pic>
      <p:pic>
        <p:nvPicPr>
          <p:cNvPr id="11" name="Picture 2" descr="F:\ELENA КULIK (F)\Куликова Е.П\методическая\педсоветы\2016-2017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928694" cy="92869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01560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844824"/>
            <a:ext cx="875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84431"/>
              </p:ext>
            </p:extLst>
          </p:nvPr>
        </p:nvGraphicFramePr>
        <p:xfrm>
          <a:off x="529206" y="1662483"/>
          <a:ext cx="8229600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2746648">
                  <a:extLst>
                    <a:ext uri="{9D8B030D-6E8A-4147-A177-3AD203B41FA5}">
                      <a16:colId xmlns:a16="http://schemas.microsoft.com/office/drawing/2014/main" val="96378961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525029758"/>
                    </a:ext>
                  </a:extLst>
                </a:gridCol>
                <a:gridCol w="1633906">
                  <a:extLst>
                    <a:ext uri="{9D8B030D-6E8A-4147-A177-3AD203B41FA5}">
                      <a16:colId xmlns:a16="http://schemas.microsoft.com/office/drawing/2014/main" val="1928324881"/>
                    </a:ext>
                  </a:extLst>
                </a:gridCol>
                <a:gridCol w="752579">
                  <a:extLst>
                    <a:ext uri="{9D8B030D-6E8A-4147-A177-3AD203B41FA5}">
                      <a16:colId xmlns:a16="http://schemas.microsoft.com/office/drawing/2014/main" val="3611617974"/>
                    </a:ext>
                  </a:extLst>
                </a:gridCol>
                <a:gridCol w="1368275">
                  <a:extLst>
                    <a:ext uri="{9D8B030D-6E8A-4147-A177-3AD203B41FA5}">
                      <a16:colId xmlns:a16="http://schemas.microsoft.com/office/drawing/2014/main" val="419708747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Название конкурса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52" marR="59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конкурса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ФИО участника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852" marR="59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203073"/>
                  </a:ext>
                </a:extLst>
              </a:tr>
              <a:tr h="319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Международная профессиональная олимпиада   учителей «Профи-2018» по английскому языку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Лакотко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Элла Борисовна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98860"/>
                  </a:ext>
                </a:extLst>
              </a:tr>
              <a:tr h="319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Международная профессиональная олимпиада   учителей «Профи-2018» по информатике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Шилова Наталья Владимировна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447850"/>
                  </a:ext>
                </a:extLst>
              </a:tr>
              <a:tr h="319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Международная профессиональная олимпиада   учителей «Профи-2018» по английскому языку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Иванова Вера Сергеевна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Призер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720707"/>
                  </a:ext>
                </a:extLst>
              </a:tr>
              <a:tr h="319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Международная олимпиада для учителей «Современные образовательные технологии»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Шилова Наталья Владимировна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599830"/>
                  </a:ext>
                </a:extLst>
              </a:tr>
              <a:tr h="159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«Конкурс методических разработок»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Муниципальный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Воронов В.А.,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участник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218137"/>
                  </a:ext>
                </a:extLst>
              </a:tr>
              <a:tr h="319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«Педагогические надежды»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Серебров Андрей Андреевич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Участие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308207"/>
                  </a:ext>
                </a:extLst>
              </a:tr>
              <a:tr h="159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ПНПО «Лучший учитель»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Всероссийский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Тур Светлана Николаевна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Лауреат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7223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0005" y="988513"/>
            <a:ext cx="55302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педагогах, победителях олимпиад, конкурсов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(за 3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года):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6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 Antiqua" pitchFamily="18" charset="0"/>
                <a:cs typeface="Times New Roman" pitchFamily="18" charset="0"/>
              </a:rPr>
              <a:t>Учебно-воспитательный процесс 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051" y="32854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Средняя наполняемость классов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составляла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человека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26591"/>
              </p:ext>
            </p:extLst>
          </p:nvPr>
        </p:nvGraphicFramePr>
        <p:xfrm>
          <a:off x="448355" y="1634009"/>
          <a:ext cx="8247290" cy="1295403"/>
        </p:xfrm>
        <a:graphic>
          <a:graphicData uri="http://schemas.openxmlformats.org/drawingml/2006/table">
            <a:tbl>
              <a:tblPr/>
              <a:tblGrid>
                <a:gridCol w="169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НОО 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ООО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СОО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Итого 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15 классов</a:t>
                      </a:r>
                    </a:p>
                    <a:p>
                      <a:pPr marL="342900" marR="0" lvl="0" indent="-34290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 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356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чел)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21 класс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470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чел.)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 класса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33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чел.)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38 классов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859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чел.)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5801"/>
            <a:ext cx="32988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967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конец 2018-2019 учебного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96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 Antiqua" pitchFamily="18" charset="0"/>
                <a:cs typeface="Times New Roman" pitchFamily="18" charset="0"/>
              </a:rPr>
              <a:t>Учебно-воспитательный процесс 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051" y="32854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Средняя наполняемость классов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составила 23,6  человек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176"/>
              </p:ext>
            </p:extLst>
          </p:nvPr>
        </p:nvGraphicFramePr>
        <p:xfrm>
          <a:off x="448355" y="1634009"/>
          <a:ext cx="8247290" cy="1304991"/>
        </p:xfrm>
        <a:graphic>
          <a:graphicData uri="http://schemas.openxmlformats.org/drawingml/2006/table">
            <a:tbl>
              <a:tblPr/>
              <a:tblGrid>
                <a:gridCol w="169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НОО 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ООО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СОО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Итого 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3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классов</a:t>
                      </a:r>
                    </a:p>
                    <a:p>
                      <a:pPr marL="342900" marR="0" lvl="0" indent="-34290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 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397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чел)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21 класс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486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чел.)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 класс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(15 чел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.)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38 классов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898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чел.)</a:t>
                      </a:r>
                    </a:p>
                  </a:txBody>
                  <a:tcPr marL="90000" marR="90000" marT="46800" marB="4680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5801"/>
            <a:ext cx="32988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967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конец 2019-2020 учебного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5500702"/>
            <a:ext cx="9153159" cy="1187099"/>
          </a:xfrm>
          <a:prstGeom prst="rect">
            <a:avLst/>
          </a:prstGeom>
          <a:noFill/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85720" y="1214422"/>
            <a:ext cx="85725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Segoe Script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Segoe Script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75296"/>
            <a:ext cx="792088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об успеваемости по результатам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2018-2019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учебного года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96815" y="1853577"/>
          <a:ext cx="8229600" cy="2731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821">
                  <a:extLst>
                    <a:ext uri="{9D8B030D-6E8A-4147-A177-3AD203B41FA5}">
                      <a16:colId xmlns:a16="http://schemas.microsoft.com/office/drawing/2014/main" val="29497091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45041299"/>
                    </a:ext>
                  </a:extLst>
                </a:gridCol>
                <a:gridCol w="1099508">
                  <a:extLst>
                    <a:ext uri="{9D8B030D-6E8A-4147-A177-3AD203B41FA5}">
                      <a16:colId xmlns:a16="http://schemas.microsoft.com/office/drawing/2014/main" val="2207957286"/>
                    </a:ext>
                  </a:extLst>
                </a:gridCol>
                <a:gridCol w="559124">
                  <a:extLst>
                    <a:ext uri="{9D8B030D-6E8A-4147-A177-3AD203B41FA5}">
                      <a16:colId xmlns:a16="http://schemas.microsoft.com/office/drawing/2014/main" val="2856154768"/>
                    </a:ext>
                  </a:extLst>
                </a:gridCol>
                <a:gridCol w="768795">
                  <a:extLst>
                    <a:ext uri="{9D8B030D-6E8A-4147-A177-3AD203B41FA5}">
                      <a16:colId xmlns:a16="http://schemas.microsoft.com/office/drawing/2014/main" val="1590756972"/>
                    </a:ext>
                  </a:extLst>
                </a:gridCol>
                <a:gridCol w="655222">
                  <a:extLst>
                    <a:ext uri="{9D8B030D-6E8A-4147-A177-3AD203B41FA5}">
                      <a16:colId xmlns:a16="http://schemas.microsoft.com/office/drawing/2014/main" val="3636629189"/>
                    </a:ext>
                  </a:extLst>
                </a:gridCol>
                <a:gridCol w="672695">
                  <a:extLst>
                    <a:ext uri="{9D8B030D-6E8A-4147-A177-3AD203B41FA5}">
                      <a16:colId xmlns:a16="http://schemas.microsoft.com/office/drawing/2014/main" val="4261782426"/>
                    </a:ext>
                  </a:extLst>
                </a:gridCol>
                <a:gridCol w="760059">
                  <a:extLst>
                    <a:ext uri="{9D8B030D-6E8A-4147-A177-3AD203B41FA5}">
                      <a16:colId xmlns:a16="http://schemas.microsoft.com/office/drawing/2014/main" val="1869210260"/>
                    </a:ext>
                  </a:extLst>
                </a:gridCol>
                <a:gridCol w="559124">
                  <a:extLst>
                    <a:ext uri="{9D8B030D-6E8A-4147-A177-3AD203B41FA5}">
                      <a16:colId xmlns:a16="http://schemas.microsoft.com/office/drawing/2014/main" val="4172207725"/>
                    </a:ext>
                  </a:extLst>
                </a:gridCol>
                <a:gridCol w="559124">
                  <a:extLst>
                    <a:ext uri="{9D8B030D-6E8A-4147-A177-3AD203B41FA5}">
                      <a16:colId xmlns:a16="http://schemas.microsoft.com/office/drawing/2014/main" val="1160618688"/>
                    </a:ext>
                  </a:extLst>
                </a:gridCol>
              </a:tblGrid>
              <a:tr h="1748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обучающихся 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 учебного года 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по 11(12)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обучающихся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условно переведенных 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следующий курс обучения, чел.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обучающихся в 1 классе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(безотметочное обучение), чел.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обучающихся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2-11 (12) кл., чел.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vert="vert27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знаний*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26528"/>
                  </a:ext>
                </a:extLst>
              </a:tr>
              <a:tr h="393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на "4" и "5", </a:t>
                      </a:r>
                      <a:b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и отличники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15478"/>
                  </a:ext>
                </a:extLst>
              </a:tr>
              <a:tr h="1425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extLst>
                  <a:ext uri="{0D108BD9-81ED-4DB2-BD59-A6C34878D82A}">
                    <a16:rowId xmlns:a16="http://schemas.microsoft.com/office/drawing/2014/main" val="2968768923"/>
                  </a:ext>
                </a:extLst>
              </a:tr>
              <a:tr h="174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42" marR="8742" marT="8742" marB="0" anchor="ctr"/>
                </a:tc>
                <a:extLst>
                  <a:ext uri="{0D108BD9-81ED-4DB2-BD59-A6C34878D82A}">
                    <a16:rowId xmlns:a16="http://schemas.microsoft.com/office/drawing/2014/main" val="349839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1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7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Отличники </a:t>
            </a:r>
            <a:r>
              <a:rPr lang="ru-RU" dirty="0" smtClean="0"/>
              <a:t>2018-2019 </a:t>
            </a:r>
            <a:r>
              <a:rPr lang="ru-RU" dirty="0" smtClean="0"/>
              <a:t>учебный год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980728"/>
            <a:ext cx="55446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течение учебного года   в школе осуществлялся педагогический мониторинг,  анализ уровня промежуточной и государственной итоговой аттестации с целью выявления недостатков и их причин. Проводился мониторинг уровня </a:t>
            </a:r>
            <a:r>
              <a:rPr lang="ru-RU" sz="1400" dirty="0" err="1"/>
              <a:t>сформированности</a:t>
            </a:r>
            <a:r>
              <a:rPr lang="ru-RU" sz="1400" dirty="0"/>
              <a:t> обязательных результатов обучения в виде административных контрольных работ. А также мониторинги по плану внутришкольного контроля. </a:t>
            </a:r>
          </a:p>
          <a:p>
            <a:r>
              <a:rPr lang="ru-RU" sz="1400" dirty="0"/>
              <a:t>   Мониторинг качества образования показал, что число учащихся </a:t>
            </a:r>
            <a:r>
              <a:rPr lang="ru-RU" sz="1400" b="1" u="sng" dirty="0"/>
              <a:t>2-4 классов</a:t>
            </a:r>
            <a:r>
              <a:rPr lang="ru-RU" sz="1400" b="1" dirty="0"/>
              <a:t> </a:t>
            </a:r>
            <a:r>
              <a:rPr lang="ru-RU" sz="1400" dirty="0"/>
              <a:t>на конец года составило 268   человек.   Похвальный лист «За отличные успехи в учении» получили 30 учеников  (11%). </a:t>
            </a:r>
            <a:r>
              <a:rPr lang="ru-RU" sz="1400" b="1" dirty="0"/>
              <a:t>На «4» и «5» </a:t>
            </a:r>
            <a:r>
              <a:rPr lang="ru-RU" sz="1400" dirty="0"/>
              <a:t>-101 человек. Таким образом, качество обучения, по сравнению с прошлым годом, увеличилось на 2 % и составило 49%, </a:t>
            </a:r>
            <a:r>
              <a:rPr lang="ru-RU" sz="1400" dirty="0" err="1"/>
              <a:t>обученность</a:t>
            </a:r>
            <a:r>
              <a:rPr lang="ru-RU" sz="1400" dirty="0"/>
              <a:t> составила 100 %.</a:t>
            </a:r>
          </a:p>
          <a:p>
            <a:r>
              <a:rPr lang="ru-RU" sz="1400" dirty="0"/>
              <a:t> </a:t>
            </a:r>
            <a:r>
              <a:rPr lang="ru-RU" sz="1400" b="1" u="sng" dirty="0"/>
              <a:t>5-9 классы</a:t>
            </a:r>
            <a:r>
              <a:rPr lang="ru-RU" sz="1400" b="1" dirty="0"/>
              <a:t>  </a:t>
            </a:r>
            <a:r>
              <a:rPr lang="ru-RU" sz="1400" dirty="0"/>
              <a:t>- «Похвальные листы» получили 12 человек , на «4 и 5» -83 человека. Качество обучения – 18%, что на 3% меньше по сравнению с прошлым годом,  </a:t>
            </a:r>
            <a:r>
              <a:rPr lang="ru-RU" sz="1400" dirty="0" err="1"/>
              <a:t>обученность</a:t>
            </a:r>
            <a:r>
              <a:rPr lang="ru-RU" sz="1400" dirty="0"/>
              <a:t> – 99,4%</a:t>
            </a:r>
          </a:p>
          <a:p>
            <a:r>
              <a:rPr lang="ru-RU" sz="1400" u="sng" dirty="0"/>
              <a:t>10,11 классы</a:t>
            </a:r>
            <a:r>
              <a:rPr lang="ru-RU" sz="1400" dirty="0"/>
              <a:t>- 33 человека, качество- 6%, что на 11% меньше по сравнению с прошлым учебным годом,  успеваемость-84,8%.    </a:t>
            </a:r>
          </a:p>
          <a:p>
            <a:r>
              <a:rPr lang="ru-RU" sz="1400" dirty="0"/>
              <a:t>По сравнению с прошлым учебным годом по школе  качество  и успеваемость понизилось на 1 %. 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2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5500702"/>
            <a:ext cx="9153159" cy="1187099"/>
          </a:xfrm>
          <a:prstGeom prst="rect">
            <a:avLst/>
          </a:prstGeom>
          <a:noFill/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85720" y="1214422"/>
            <a:ext cx="85725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Segoe Script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Segoe Script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7441" y="67122"/>
          <a:ext cx="8750779" cy="64717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62030">
                  <a:extLst>
                    <a:ext uri="{9D8B030D-6E8A-4147-A177-3AD203B41FA5}">
                      <a16:colId xmlns:a16="http://schemas.microsoft.com/office/drawing/2014/main" val="1680711945"/>
                    </a:ext>
                  </a:extLst>
                </a:gridCol>
                <a:gridCol w="500641">
                  <a:extLst>
                    <a:ext uri="{9D8B030D-6E8A-4147-A177-3AD203B41FA5}">
                      <a16:colId xmlns:a16="http://schemas.microsoft.com/office/drawing/2014/main" val="789547651"/>
                    </a:ext>
                  </a:extLst>
                </a:gridCol>
                <a:gridCol w="500641">
                  <a:extLst>
                    <a:ext uri="{9D8B030D-6E8A-4147-A177-3AD203B41FA5}">
                      <a16:colId xmlns:a16="http://schemas.microsoft.com/office/drawing/2014/main" val="2690390749"/>
                    </a:ext>
                  </a:extLst>
                </a:gridCol>
                <a:gridCol w="743956">
                  <a:extLst>
                    <a:ext uri="{9D8B030D-6E8A-4147-A177-3AD203B41FA5}">
                      <a16:colId xmlns:a16="http://schemas.microsoft.com/office/drawing/2014/main" val="91397789"/>
                    </a:ext>
                  </a:extLst>
                </a:gridCol>
                <a:gridCol w="1780104">
                  <a:extLst>
                    <a:ext uri="{9D8B030D-6E8A-4147-A177-3AD203B41FA5}">
                      <a16:colId xmlns:a16="http://schemas.microsoft.com/office/drawing/2014/main" val="1889692246"/>
                    </a:ext>
                  </a:extLst>
                </a:gridCol>
                <a:gridCol w="500641">
                  <a:extLst>
                    <a:ext uri="{9D8B030D-6E8A-4147-A177-3AD203B41FA5}">
                      <a16:colId xmlns:a16="http://schemas.microsoft.com/office/drawing/2014/main" val="3848791624"/>
                    </a:ext>
                  </a:extLst>
                </a:gridCol>
                <a:gridCol w="1731383">
                  <a:extLst>
                    <a:ext uri="{9D8B030D-6E8A-4147-A177-3AD203B41FA5}">
                      <a16:colId xmlns:a16="http://schemas.microsoft.com/office/drawing/2014/main" val="525030766"/>
                    </a:ext>
                  </a:extLst>
                </a:gridCol>
                <a:gridCol w="1731383">
                  <a:extLst>
                    <a:ext uri="{9D8B030D-6E8A-4147-A177-3AD203B41FA5}">
                      <a16:colId xmlns:a16="http://schemas.microsoft.com/office/drawing/2014/main" val="2241744775"/>
                    </a:ext>
                  </a:extLst>
                </a:gridCol>
              </a:tblGrid>
              <a:tr h="586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фио</a:t>
                      </a:r>
                      <a:r>
                        <a:rPr lang="ru-RU" sz="1200" u="none" strike="noStrike" dirty="0">
                          <a:effectLst/>
                        </a:rPr>
                        <a:t> классного руководителя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Класс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Ученики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05811"/>
                  </a:ext>
                </a:extLst>
              </a:tr>
              <a:tr h="162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 человек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Отличники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Хорошисты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Неуспевающие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281828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ФИО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Всего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ФИО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785000769"/>
                  </a:ext>
                </a:extLst>
              </a:tr>
              <a:tr h="1091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Никитин В.А.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Григорьев Никита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585796233"/>
                  </a:ext>
                </a:extLst>
              </a:tr>
              <a:tr h="10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Жмурина Маргарита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017774"/>
                  </a:ext>
                </a:extLst>
              </a:tr>
              <a:tr h="586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Белова А.А.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>
                          <a:effectLst/>
                          <a:hlinkClick r:id="rId3"/>
                        </a:rPr>
                        <a:t>2б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Абдуллаева 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094811465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Виноградова 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14326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Кондратенко П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29714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Прокопчик С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08432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Мирвалеева Е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553241"/>
                  </a:ext>
                </a:extLst>
              </a:tr>
              <a:tr h="586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Балахонцева С.А.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>
                          <a:effectLst/>
                          <a:hlinkClick r:id="rId4"/>
                        </a:rPr>
                        <a:t>2 в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Валигура П.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4231422202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Прокошин ю.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5793"/>
                  </a:ext>
                </a:extLst>
              </a:tr>
              <a:tr h="268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Фарафонова Д.Е.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Галаган Александр, Вьюрков Константин, Мальков Вадим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007988839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Петрова Т.С.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3б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015450971"/>
                  </a:ext>
                </a:extLst>
              </a:tr>
              <a:tr h="109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Фадеева В.В.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Борканов Алексей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579254580"/>
                  </a:ext>
                </a:extLst>
              </a:tr>
              <a:tr h="586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Вакс А.К.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 dirty="0">
                          <a:effectLst/>
                          <a:hlinkClick r:id="rId5"/>
                        </a:rPr>
                        <a:t>3 г</a:t>
                      </a:r>
                      <a:endParaRPr lang="ru-RU" sz="1200" b="0" i="0" u="sng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Барат-Пур Р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408511452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Ваганов С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7430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Иванова Д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25257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Киселева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0262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Скрябин К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79537"/>
                  </a:ext>
                </a:extLst>
              </a:tr>
              <a:tr h="1091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Шафранович А.Д.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д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29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Соколова Виктория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658876999"/>
                  </a:ext>
                </a:extLst>
              </a:tr>
              <a:tr h="10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Пыресева Екатерина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04820"/>
                  </a:ext>
                </a:extLst>
              </a:tr>
              <a:tr h="114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Машковская Елизавета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09650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Гришина Е.Ф.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4209199967"/>
                  </a:ext>
                </a:extLst>
              </a:tr>
              <a:tr h="586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Григорьева Т.Н.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4б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Бодрова Мария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535943261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Ива Василиса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78192"/>
                  </a:ext>
                </a:extLst>
              </a:tr>
              <a:tr h="2155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Жуган А.А.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sng" strike="noStrike">
                          <a:effectLst/>
                          <a:hlinkClick r:id="rId6"/>
                        </a:rPr>
                        <a:t>4 в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Безаева Анна, Лошкова Е., Гололобова Арина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794076123"/>
                  </a:ext>
                </a:extLst>
              </a:tr>
              <a:tr h="10911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Степанова С.М.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>
                          <a:effectLst/>
                          <a:hlinkClick r:id="rId7"/>
                        </a:rPr>
                        <a:t>4 г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Ковырзина Анна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930125580"/>
                  </a:ext>
                </a:extLst>
              </a:tr>
              <a:tr h="10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Кочанова</a:t>
                      </a:r>
                      <a:r>
                        <a:rPr lang="ru-RU" sz="1200" u="none" strike="noStrike" dirty="0">
                          <a:effectLst/>
                        </a:rPr>
                        <a:t> Камилла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7377"/>
                  </a:ext>
                </a:extLst>
              </a:tr>
              <a:tr h="10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Моисеева Мария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59667"/>
                  </a:ext>
                </a:extLst>
              </a:tr>
              <a:tr h="10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Талашин</a:t>
                      </a:r>
                      <a:r>
                        <a:rPr lang="ru-RU" sz="1200" u="none" strike="noStrike" dirty="0">
                          <a:effectLst/>
                        </a:rPr>
                        <a:t> Михаил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004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5500702"/>
            <a:ext cx="9153159" cy="1187099"/>
          </a:xfrm>
          <a:prstGeom prst="rect">
            <a:avLst/>
          </a:prstGeom>
          <a:noFill/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85720" y="1214422"/>
            <a:ext cx="85725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Segoe Script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Segoe Script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0703"/>
              </p:ext>
            </p:extLst>
          </p:nvPr>
        </p:nvGraphicFramePr>
        <p:xfrm>
          <a:off x="196580" y="22600"/>
          <a:ext cx="8750779" cy="647637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23092">
                  <a:extLst>
                    <a:ext uri="{9D8B030D-6E8A-4147-A177-3AD203B41FA5}">
                      <a16:colId xmlns:a16="http://schemas.microsoft.com/office/drawing/2014/main" val="168071194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895476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9039074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9139778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896922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48791624"/>
                    </a:ext>
                  </a:extLst>
                </a:gridCol>
                <a:gridCol w="843776">
                  <a:extLst>
                    <a:ext uri="{9D8B030D-6E8A-4147-A177-3AD203B41FA5}">
                      <a16:colId xmlns:a16="http://schemas.microsoft.com/office/drawing/2014/main" val="525030766"/>
                    </a:ext>
                  </a:extLst>
                </a:gridCol>
                <a:gridCol w="1731383">
                  <a:extLst>
                    <a:ext uri="{9D8B030D-6E8A-4147-A177-3AD203B41FA5}">
                      <a16:colId xmlns:a16="http://schemas.microsoft.com/office/drawing/2014/main" val="2241744775"/>
                    </a:ext>
                  </a:extLst>
                </a:gridCol>
              </a:tblGrid>
              <a:tr h="586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фио классного руководителя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Класс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Ученики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805811"/>
                  </a:ext>
                </a:extLst>
              </a:tr>
              <a:tr h="162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 человек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Отличники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Хорошисты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Неуспевающие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281828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ФИО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ФИО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785000769"/>
                  </a:ext>
                </a:extLst>
              </a:tr>
              <a:tr h="109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Воронов В.А.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519924545"/>
                  </a:ext>
                </a:extLst>
              </a:tr>
              <a:tr h="1091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Цветкова Р.Н.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Паньян Маргарита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572780073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Ершова Мария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5413"/>
                  </a:ext>
                </a:extLst>
              </a:tr>
              <a:tr h="10911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Иванова В.С.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sng" strike="noStrike">
                          <a:effectLst/>
                          <a:hlinkClick r:id="rId3"/>
                        </a:rPr>
                        <a:t>5 в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Димитриева</a:t>
                      </a:r>
                      <a:r>
                        <a:rPr lang="ru-RU" sz="1200" u="none" strike="noStrike" dirty="0">
                          <a:effectLst/>
                        </a:rPr>
                        <a:t> Дарья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4153611332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Исаева Алина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975576"/>
                  </a:ext>
                </a:extLst>
              </a:tr>
              <a:tr h="114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Огородников Константин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314621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Твердова</a:t>
                      </a:r>
                      <a:r>
                        <a:rPr lang="ru-RU" sz="1200" u="none" strike="noStrike" dirty="0">
                          <a:effectLst/>
                        </a:rPr>
                        <a:t> Алена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35486"/>
                  </a:ext>
                </a:extLst>
              </a:tr>
              <a:tr h="10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Халина Екатерина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04721"/>
                  </a:ext>
                </a:extLst>
              </a:tr>
              <a:tr h="1091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Шилова Н.В.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г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Жаринова Елизавета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251235842"/>
                  </a:ext>
                </a:extLst>
              </a:tr>
              <a:tr h="5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Белова Софья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17927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Силко Л.Я.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974702073"/>
                  </a:ext>
                </a:extLst>
              </a:tr>
              <a:tr h="11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Амиридзе И.М.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6б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287382376"/>
                  </a:ext>
                </a:extLst>
              </a:tr>
              <a:tr h="11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Стрембицкая Ю.С.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sng" strike="noStrike">
                          <a:effectLst/>
                          <a:hlinkClick r:id="rId4"/>
                        </a:rPr>
                        <a:t>6 в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Калинникова Полина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056114722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Бушуева Е.В.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807536261"/>
                  </a:ext>
                </a:extLst>
              </a:tr>
              <a:tr h="11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Виноградова Н.В.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7б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 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Белов Александр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599047021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Корнева Л.В.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4264799814"/>
                  </a:ext>
                </a:extLst>
              </a:tr>
              <a:tr h="11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Алексеева И.П.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sng" strike="noStrike">
                          <a:effectLst/>
                          <a:hlinkClick r:id="rId5"/>
                        </a:rPr>
                        <a:t>7 г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988252216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Шмакоа Т.А.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sng" strike="noStrike">
                          <a:effectLst/>
                          <a:hlinkClick r:id="rId6"/>
                        </a:rPr>
                        <a:t>7 д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673511943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Семенова И.А.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Халимова</a:t>
                      </a:r>
                      <a:r>
                        <a:rPr lang="ru-RU" sz="1200" u="none" strike="noStrike" dirty="0">
                          <a:effectLst/>
                        </a:rPr>
                        <a:t> Анастасия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448859236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Жданова С.Е.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8б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407617025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Балыкина Ф.Л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804105368"/>
                  </a:ext>
                </a:extLst>
              </a:tr>
              <a:tr h="109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Егорова Т.С.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sng" strike="noStrike">
                          <a:effectLst/>
                          <a:hlinkClick r:id="rId7"/>
                        </a:rPr>
                        <a:t>8 г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Удальцова Алина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29600999"/>
                  </a:ext>
                </a:extLst>
              </a:tr>
              <a:tr h="11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Кушниренко М.А.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sng" strike="noStrike">
                          <a:effectLst/>
                          <a:hlinkClick r:id="rId8"/>
                        </a:rPr>
                        <a:t>8 д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3478223306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Обозная О.А.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Хлуткова 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532692470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Яковлева Е.С.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9б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269928582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Иванова Л.Н.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sng" strike="noStrike">
                          <a:effectLst/>
                          <a:hlinkClick r:id="rId9"/>
                        </a:rPr>
                        <a:t>9 в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553248858"/>
                  </a:ext>
                </a:extLst>
              </a:tr>
              <a:tr h="114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Платонова Л.В.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sng" strike="noStrike">
                          <a:effectLst/>
                          <a:hlinkClick r:id="rId10"/>
                        </a:rPr>
                        <a:t>9 г</a:t>
                      </a:r>
                      <a:endParaRPr lang="ru-RU" sz="1200" b="0" i="0" u="sng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Немчинова Дарья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222858683"/>
                  </a:ext>
                </a:extLst>
              </a:tr>
              <a:tr h="2155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Розе С.А.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>
                          <a:effectLst/>
                        </a:rPr>
                        <a:t>Берчиков</a:t>
                      </a:r>
                      <a:r>
                        <a:rPr lang="ru-RU" sz="1200" u="none" strike="noStrike" dirty="0">
                          <a:effectLst/>
                        </a:rPr>
                        <a:t> Н, Крылов А., Огородников М., </a:t>
                      </a:r>
                      <a:r>
                        <a:rPr lang="ru-RU" sz="1200" u="none" strike="noStrike" dirty="0" err="1">
                          <a:effectLst/>
                        </a:rPr>
                        <a:t>Биюшкин</a:t>
                      </a:r>
                      <a:r>
                        <a:rPr lang="ru-RU" sz="1200" u="none" strike="noStrike" dirty="0">
                          <a:effectLst/>
                        </a:rPr>
                        <a:t> Е., Поляков 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108639808"/>
                  </a:ext>
                </a:extLst>
              </a:tr>
              <a:tr h="58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Джулан Л.В.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1142616238"/>
                  </a:ext>
                </a:extLst>
              </a:tr>
              <a:tr h="586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по школе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771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186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90" marR="2290" marT="2290" marB="0" anchor="b"/>
                </a:tc>
                <a:extLst>
                  <a:ext uri="{0D108BD9-81ED-4DB2-BD59-A6C34878D82A}">
                    <a16:rowId xmlns:a16="http://schemas.microsoft.com/office/drawing/2014/main" val="211285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8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59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968" y="233061"/>
            <a:ext cx="8834063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Century Schoolbook" panose="02040604050505020304" pitchFamily="18" charset="0"/>
              </a:rPr>
              <a:t>Муниципальное бюджетное общеобразовательное учреждение </a:t>
            </a:r>
          </a:p>
          <a:p>
            <a:pPr marL="0" marR="0" lvl="2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latin typeface="Century Schoolbook" panose="020406040505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 «Средняя общеобразовательная школа №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6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326" y="2163564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Общешкольное родительское собрание «ДЕЯТЕЛЬНОСТЬ </a:t>
            </a:r>
            <a:r>
              <a:rPr lang="ru-RU" sz="2000" b="1" dirty="0"/>
              <a:t>ШКОЛЫ </a:t>
            </a:r>
          </a:p>
          <a:p>
            <a:pPr algn="ctr"/>
            <a:r>
              <a:rPr lang="ru-RU" sz="2000" b="1" dirty="0"/>
              <a:t>ПО РЕАЛИЗАЦИИ ВОЗМОЖНОСТЕЙ И СПОСОБНОСТЕЙ КАЖДОГО </a:t>
            </a:r>
            <a:r>
              <a:rPr lang="ru-RU" sz="2000" b="1" dirty="0" smtClean="0"/>
              <a:t>РЕБЕНКА»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627796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 </a:t>
            </a:r>
            <a:r>
              <a:rPr lang="ru-RU" dirty="0" smtClean="0"/>
              <a:t>год, сентябрь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5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5500702"/>
            <a:ext cx="9153159" cy="1187099"/>
          </a:xfrm>
          <a:prstGeom prst="rect">
            <a:avLst/>
          </a:prstGeom>
          <a:noFill/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114300" y="1142984"/>
            <a:ext cx="85725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Segoe Script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Segoe Script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618"/>
            <a:ext cx="471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Анализ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результатов ОГЭ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E46D491D-5794-47AA-B697-58389700EAA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16438" y="2245070"/>
          <a:ext cx="8541842" cy="3007317"/>
        </p:xfrm>
        <a:graphic>
          <a:graphicData uri="http://schemas.openxmlformats.org/drawingml/2006/table">
            <a:tbl>
              <a:tblPr/>
              <a:tblGrid>
                <a:gridCol w="4270921">
                  <a:extLst>
                    <a:ext uri="{9D8B030D-6E8A-4147-A177-3AD203B41FA5}">
                      <a16:colId xmlns:a16="http://schemas.microsoft.com/office/drawing/2014/main" val="1752117927"/>
                    </a:ext>
                  </a:extLst>
                </a:gridCol>
                <a:gridCol w="4270921">
                  <a:extLst>
                    <a:ext uri="{9D8B030D-6E8A-4147-A177-3AD203B41FA5}">
                      <a16:colId xmlns:a16="http://schemas.microsoft.com/office/drawing/2014/main" val="2866107827"/>
                    </a:ext>
                  </a:extLst>
                </a:gridCol>
              </a:tblGrid>
              <a:tr h="492761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ППЭ на базе МБОУ СОШ  №6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ППЭ с выходом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48263"/>
                  </a:ext>
                </a:extLst>
              </a:tr>
              <a:tr h="299327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Русский язык  -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87 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чел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Литература 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 чел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62584"/>
                  </a:ext>
                </a:extLst>
              </a:tr>
              <a:tr h="379323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Математика-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87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чел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Химия 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  чел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402557"/>
                  </a:ext>
                </a:extLst>
              </a:tr>
              <a:tr h="490344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Обществознание 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77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чел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Физика 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 чел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69948"/>
                  </a:ext>
                </a:extLst>
              </a:tr>
              <a:tr h="336419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География – 74 чел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Английский язык 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 чел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43051"/>
                  </a:ext>
                </a:extLst>
              </a:tr>
              <a:tr h="420600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C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Биология –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 чел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28848"/>
                  </a:ext>
                </a:extLst>
              </a:tr>
              <a:tr h="492761"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9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fontAlgn="base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Информатика и ИКТ – 8 чел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1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6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5500702"/>
            <a:ext cx="9153159" cy="1187099"/>
          </a:xfrm>
          <a:prstGeom prst="rect">
            <a:avLst/>
          </a:prstGeom>
          <a:noFill/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85720" y="1214422"/>
            <a:ext cx="85725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Segoe Script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Segoe Script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660" y="78971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Анализ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результатов ОГЭ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85660" y="1193494"/>
          <a:ext cx="8435280" cy="3858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228">
                  <a:extLst>
                    <a:ext uri="{9D8B030D-6E8A-4147-A177-3AD203B41FA5}">
                      <a16:colId xmlns:a16="http://schemas.microsoft.com/office/drawing/2014/main" val="2605179170"/>
                    </a:ext>
                  </a:extLst>
                </a:gridCol>
                <a:gridCol w="2460954">
                  <a:extLst>
                    <a:ext uri="{9D8B030D-6E8A-4147-A177-3AD203B41FA5}">
                      <a16:colId xmlns:a16="http://schemas.microsoft.com/office/drawing/2014/main" val="816562401"/>
                    </a:ext>
                  </a:extLst>
                </a:gridCol>
                <a:gridCol w="654470">
                  <a:extLst>
                    <a:ext uri="{9D8B030D-6E8A-4147-A177-3AD203B41FA5}">
                      <a16:colId xmlns:a16="http://schemas.microsoft.com/office/drawing/2014/main" val="3359809684"/>
                    </a:ext>
                  </a:extLst>
                </a:gridCol>
                <a:gridCol w="435972">
                  <a:extLst>
                    <a:ext uri="{9D8B030D-6E8A-4147-A177-3AD203B41FA5}">
                      <a16:colId xmlns:a16="http://schemas.microsoft.com/office/drawing/2014/main" val="519264551"/>
                    </a:ext>
                  </a:extLst>
                </a:gridCol>
                <a:gridCol w="1018121">
                  <a:extLst>
                    <a:ext uri="{9D8B030D-6E8A-4147-A177-3AD203B41FA5}">
                      <a16:colId xmlns:a16="http://schemas.microsoft.com/office/drawing/2014/main" val="555416517"/>
                    </a:ext>
                  </a:extLst>
                </a:gridCol>
                <a:gridCol w="726791">
                  <a:extLst>
                    <a:ext uri="{9D8B030D-6E8A-4147-A177-3AD203B41FA5}">
                      <a16:colId xmlns:a16="http://schemas.microsoft.com/office/drawing/2014/main" val="1234966203"/>
                    </a:ext>
                  </a:extLst>
                </a:gridCol>
                <a:gridCol w="654470">
                  <a:extLst>
                    <a:ext uri="{9D8B030D-6E8A-4147-A177-3AD203B41FA5}">
                      <a16:colId xmlns:a16="http://schemas.microsoft.com/office/drawing/2014/main" val="111116766"/>
                    </a:ext>
                  </a:extLst>
                </a:gridCol>
                <a:gridCol w="654470">
                  <a:extLst>
                    <a:ext uri="{9D8B030D-6E8A-4147-A177-3AD203B41FA5}">
                      <a16:colId xmlns:a16="http://schemas.microsoft.com/office/drawing/2014/main" val="4093834544"/>
                    </a:ext>
                  </a:extLst>
                </a:gridCol>
                <a:gridCol w="508804">
                  <a:extLst>
                    <a:ext uri="{9D8B030D-6E8A-4147-A177-3AD203B41FA5}">
                      <a16:colId xmlns:a16="http://schemas.microsoft.com/office/drawing/2014/main" val="1089878232"/>
                    </a:ext>
                  </a:extLst>
                </a:gridCol>
              </a:tblGrid>
              <a:tr h="21048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9-х классов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9 классов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852488"/>
                  </a:ext>
                </a:extLst>
              </a:tr>
              <a:tr h="631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конец учебного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 допущенных: не прошли итоговое собеседование по русскому языку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Допущены к ГИА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аттестат об основном общем образовании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получили аттестат об основном общем образовании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178895"/>
                  </a:ext>
                </a:extLst>
              </a:tr>
              <a:tr h="215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аттестатов с отличием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Оставлены на второй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справку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vert="vert270" anchor="ctr"/>
                </a:tc>
                <a:extLst>
                  <a:ext uri="{0D108BD9-81ED-4DB2-BD59-A6C34878D82A}">
                    <a16:rowId xmlns:a16="http://schemas.microsoft.com/office/drawing/2014/main" val="1430111097"/>
                  </a:ext>
                </a:extLst>
              </a:tr>
              <a:tr h="841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98*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(87 чел.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ОГЭ, 11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чел.-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98*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чел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10" marR="67410" marT="0" marB="0" anchor="ctr"/>
                </a:tc>
                <a:extLst>
                  <a:ext uri="{0D108BD9-81ED-4DB2-BD59-A6C34878D82A}">
                    <a16:rowId xmlns:a16="http://schemas.microsoft.com/office/drawing/2014/main" val="85610456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1684" y="5126047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98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(без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Хлутковой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А. 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Халимовой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А.- не были допущены к ГИА):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5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5500702"/>
            <a:ext cx="9153159" cy="1187099"/>
          </a:xfrm>
          <a:prstGeom prst="rect">
            <a:avLst/>
          </a:prstGeom>
          <a:noFill/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114300" y="1142984"/>
            <a:ext cx="85725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Segoe Script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Segoe Script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72145"/>
            <a:ext cx="471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Анализ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результатов ОГЭ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Объект 3">
            <a:extLst>
              <a:ext uri="{FF2B5EF4-FFF2-40B4-BE49-F238E27FC236}">
                <a16:creationId xmlns:a16="http://schemas.microsoft.com/office/drawing/2014/main" id="{D668E637-FC73-4190-B135-5C32E8E9D1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300" y="1000568"/>
          <a:ext cx="9029701" cy="5255180"/>
        </p:xfrm>
        <a:graphic>
          <a:graphicData uri="http://schemas.openxmlformats.org/drawingml/2006/table">
            <a:tbl>
              <a:tblPr/>
              <a:tblGrid>
                <a:gridCol w="2314305">
                  <a:extLst>
                    <a:ext uri="{9D8B030D-6E8A-4147-A177-3AD203B41FA5}">
                      <a16:colId xmlns:a16="http://schemas.microsoft.com/office/drawing/2014/main" val="3941802292"/>
                    </a:ext>
                  </a:extLst>
                </a:gridCol>
                <a:gridCol w="774990">
                  <a:extLst>
                    <a:ext uri="{9D8B030D-6E8A-4147-A177-3AD203B41FA5}">
                      <a16:colId xmlns:a16="http://schemas.microsoft.com/office/drawing/2014/main" val="2875752591"/>
                    </a:ext>
                  </a:extLst>
                </a:gridCol>
                <a:gridCol w="1014952">
                  <a:extLst>
                    <a:ext uri="{9D8B030D-6E8A-4147-A177-3AD203B41FA5}">
                      <a16:colId xmlns:a16="http://schemas.microsoft.com/office/drawing/2014/main" val="1603869617"/>
                    </a:ext>
                  </a:extLst>
                </a:gridCol>
                <a:gridCol w="661230">
                  <a:extLst>
                    <a:ext uri="{9D8B030D-6E8A-4147-A177-3AD203B41FA5}">
                      <a16:colId xmlns:a16="http://schemas.microsoft.com/office/drawing/2014/main" val="1404538597"/>
                    </a:ext>
                  </a:extLst>
                </a:gridCol>
                <a:gridCol w="668169">
                  <a:extLst>
                    <a:ext uri="{9D8B030D-6E8A-4147-A177-3AD203B41FA5}">
                      <a16:colId xmlns:a16="http://schemas.microsoft.com/office/drawing/2014/main" val="2612075"/>
                    </a:ext>
                  </a:extLst>
                </a:gridCol>
                <a:gridCol w="721837">
                  <a:extLst>
                    <a:ext uri="{9D8B030D-6E8A-4147-A177-3AD203B41FA5}">
                      <a16:colId xmlns:a16="http://schemas.microsoft.com/office/drawing/2014/main" val="3800540058"/>
                    </a:ext>
                  </a:extLst>
                </a:gridCol>
                <a:gridCol w="485258">
                  <a:extLst>
                    <a:ext uri="{9D8B030D-6E8A-4147-A177-3AD203B41FA5}">
                      <a16:colId xmlns:a16="http://schemas.microsoft.com/office/drawing/2014/main" val="1956290146"/>
                    </a:ext>
                  </a:extLst>
                </a:gridCol>
                <a:gridCol w="1365120">
                  <a:extLst>
                    <a:ext uri="{9D8B030D-6E8A-4147-A177-3AD203B41FA5}">
                      <a16:colId xmlns:a16="http://schemas.microsoft.com/office/drawing/2014/main" val="1198511105"/>
                    </a:ext>
                  </a:extLst>
                </a:gridCol>
                <a:gridCol w="1023840">
                  <a:extLst>
                    <a:ext uri="{9D8B030D-6E8A-4147-A177-3AD203B41FA5}">
                      <a16:colId xmlns:a16="http://schemas.microsoft.com/office/drawing/2014/main" val="176401250"/>
                    </a:ext>
                  </a:extLst>
                </a:gridCol>
              </a:tblGrid>
              <a:tr h="790366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уч-ся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Успев-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016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0160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54517"/>
                  </a:ext>
                </a:extLst>
              </a:tr>
              <a:tr h="314956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8830"/>
                  </a:ext>
                </a:extLst>
              </a:tr>
              <a:tr h="314998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470157"/>
                  </a:ext>
                </a:extLst>
              </a:tr>
              <a:tr h="360040"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97130"/>
                  </a:ext>
                </a:extLst>
              </a:tr>
              <a:tr h="360040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700934"/>
                  </a:ext>
                </a:extLst>
              </a:tr>
              <a:tr h="360040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56579"/>
                  </a:ext>
                </a:extLst>
              </a:tr>
              <a:tr h="471061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3,53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561446"/>
                  </a:ext>
                </a:extLst>
              </a:tr>
              <a:tr h="471061"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l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14491"/>
                  </a:ext>
                </a:extLst>
              </a:tr>
              <a:tr h="338450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11465"/>
                  </a:ext>
                </a:extLst>
              </a:tr>
              <a:tr h="597906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375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228600" algn="ctr" defTabSz="685800" rtl="0" eaLnBrk="1" fontAlgn="base" latinLnBrk="0" hangingPunct="1">
                        <a:lnSpc>
                          <a:spcPts val="1375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ИКТ</a:t>
                      </a:r>
                    </a:p>
                    <a:p>
                      <a:pPr marL="0" marR="0" lvl="0" indent="-228600" algn="ctr" defTabSz="685800" rtl="0" eaLnBrk="1" fontAlgn="base" latinLnBrk="0" hangingPunct="1">
                        <a:lnSpc>
                          <a:spcPts val="1375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</a:p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938206"/>
                  </a:ext>
                </a:extLst>
              </a:tr>
              <a:tr h="483568"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905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905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524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524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778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1778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203200" indent="-228600" defTabSz="685800">
                        <a:lnSpc>
                          <a:spcPct val="120000"/>
                        </a:lnSpc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defTabSz="685800">
                        <a:lnSpc>
                          <a:spcPct val="120000"/>
                        </a:lnSpc>
                        <a:spcBef>
                          <a:spcPts val="5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203200" marR="0" lvl="0" indent="-228600" algn="ctr" defTabSz="685800" rtl="0" eaLnBrk="1" fontAlgn="base" latinLnBrk="0" hangingPunct="1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43,71%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719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0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5500702"/>
            <a:ext cx="9153159" cy="1187099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320779"/>
            <a:ext cx="78488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результатов государственной итоговой аттестации выпускников 9 классов за 3 года  в форме ОГЭ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83568" y="2296519"/>
          <a:ext cx="7704855" cy="192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val="1179139045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200613527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4251095351"/>
                    </a:ext>
                  </a:extLst>
                </a:gridCol>
              </a:tblGrid>
              <a:tr h="481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(%)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(%)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611444"/>
                  </a:ext>
                </a:extLst>
              </a:tr>
              <a:tr h="481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28864"/>
                  </a:ext>
                </a:extLst>
              </a:tr>
              <a:tr h="481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958771"/>
                  </a:ext>
                </a:extLst>
              </a:tr>
              <a:tr h="4811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10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8" y="332656"/>
            <a:ext cx="8321588" cy="6480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Всероссийские проверочные работы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8" y="980728"/>
            <a:ext cx="2197628" cy="332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836712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u="sng" dirty="0" smtClean="0">
                <a:latin typeface="Times New Roman"/>
                <a:ea typeface="Calibri"/>
              </a:rPr>
              <a:t>в </a:t>
            </a:r>
            <a:r>
              <a:rPr lang="ru-RU" b="1" u="sng" dirty="0">
                <a:latin typeface="Times New Roman"/>
                <a:ea typeface="Calibri"/>
              </a:rPr>
              <a:t>4 классах:</a:t>
            </a:r>
            <a:endParaRPr lang="ru-RU" b="1" u="sng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ru-RU" dirty="0">
                <a:latin typeface="Times New Roman"/>
                <a:ea typeface="Calibri"/>
              </a:rPr>
              <a:t>«Русский язык»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ru-RU" dirty="0">
                <a:latin typeface="Times New Roman"/>
                <a:ea typeface="Calibri"/>
              </a:rPr>
              <a:t>«Математика»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ru-RU" dirty="0">
                <a:latin typeface="Times New Roman"/>
                <a:ea typeface="Calibri"/>
              </a:rPr>
              <a:t>«Окружающий мир</a:t>
            </a:r>
            <a:r>
              <a:rPr lang="ru-RU" dirty="0" smtClean="0">
                <a:latin typeface="Times New Roman"/>
                <a:ea typeface="Calibri"/>
              </a:rPr>
              <a:t>» 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u="sng" dirty="0">
                <a:latin typeface="Times New Roman"/>
                <a:ea typeface="Calibri"/>
              </a:rPr>
              <a:t>  в 5 классах</a:t>
            </a:r>
            <a:r>
              <a:rPr lang="ru-RU" b="1" dirty="0">
                <a:latin typeface="Times New Roman"/>
                <a:ea typeface="Calibri"/>
              </a:rPr>
              <a:t>:</a:t>
            </a:r>
            <a:endParaRPr lang="ru-RU" b="1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ru-RU" dirty="0">
                <a:latin typeface="Times New Roman"/>
                <a:ea typeface="Calibri"/>
              </a:rPr>
              <a:t>«Русский язык»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ru-RU" dirty="0">
                <a:latin typeface="Times New Roman"/>
                <a:ea typeface="Calibri"/>
              </a:rPr>
              <a:t>«Математика»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ru-RU" dirty="0">
                <a:latin typeface="Times New Roman"/>
                <a:ea typeface="Calibri"/>
              </a:rPr>
              <a:t>«История»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100"/>
              <a:buFont typeface="Times New Roman"/>
              <a:buChar char="-"/>
            </a:pPr>
            <a:r>
              <a:rPr lang="ru-RU" dirty="0">
                <a:latin typeface="Times New Roman"/>
                <a:ea typeface="Calibri"/>
              </a:rPr>
              <a:t>«Биология» 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u="sng" dirty="0">
                <a:latin typeface="Times New Roman"/>
                <a:ea typeface="Calibri"/>
              </a:rPr>
              <a:t>в 6 классах:</a:t>
            </a:r>
            <a:endParaRPr lang="ru-RU" b="1" u="sng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r>
              <a:rPr lang="ru-RU" dirty="0">
                <a:latin typeface="Times New Roman"/>
                <a:ea typeface="Calibri"/>
              </a:rPr>
              <a:t>«Математика»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r>
              <a:rPr lang="ru-RU" dirty="0">
                <a:latin typeface="Times New Roman"/>
                <a:ea typeface="Calibri"/>
              </a:rPr>
              <a:t>«Биология»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r>
              <a:rPr lang="ru-RU" dirty="0">
                <a:latin typeface="Times New Roman"/>
                <a:ea typeface="Calibri"/>
              </a:rPr>
              <a:t>«Русский язык»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r>
              <a:rPr lang="ru-RU" dirty="0">
                <a:latin typeface="Times New Roman"/>
                <a:ea typeface="Calibri"/>
              </a:rPr>
              <a:t>«География»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r>
              <a:rPr lang="ru-RU" dirty="0">
                <a:latin typeface="Times New Roman"/>
                <a:ea typeface="Calibri"/>
              </a:rPr>
              <a:t>«Обществознание»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-"/>
            </a:pPr>
            <a:r>
              <a:rPr lang="ru-RU" dirty="0">
                <a:latin typeface="Times New Roman"/>
                <a:ea typeface="Calibri"/>
              </a:rPr>
              <a:t>«История</a:t>
            </a:r>
            <a:r>
              <a:rPr lang="ru-RU" dirty="0" smtClean="0">
                <a:latin typeface="Times New Roman"/>
                <a:ea typeface="Calibri"/>
              </a:rPr>
              <a:t>»</a:t>
            </a:r>
          </a:p>
          <a:p>
            <a:pPr lvl="0" algn="just"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/>
                <a:ea typeface="Times New Roman"/>
              </a:rPr>
              <a:t>в 7 классах</a:t>
            </a:r>
            <a:r>
              <a:rPr lang="ru-RU" u="sng" dirty="0" smtClean="0">
                <a:effectLst/>
                <a:latin typeface="Times New Roman"/>
                <a:ea typeface="Times New Roman"/>
              </a:rPr>
              <a:t>:</a:t>
            </a:r>
          </a:p>
          <a:p>
            <a:pPr lvl="0" algn="just"/>
            <a:r>
              <a:rPr lang="ru-RU" dirty="0" smtClean="0">
                <a:latin typeface="Times New Roman"/>
                <a:ea typeface="Calibri"/>
              </a:rPr>
              <a:t>- «</a:t>
            </a:r>
            <a:r>
              <a:rPr lang="ru-RU" dirty="0">
                <a:latin typeface="Times New Roman"/>
                <a:ea typeface="Calibri"/>
              </a:rPr>
              <a:t>Русский язык</a:t>
            </a:r>
            <a:r>
              <a:rPr lang="ru-RU" dirty="0" smtClean="0">
                <a:latin typeface="Times New Roman"/>
                <a:ea typeface="Calibri"/>
              </a:rPr>
              <a:t>»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 smtClean="0">
              <a:latin typeface="Times New Roman"/>
              <a:ea typeface="Calibri"/>
            </a:endParaRPr>
          </a:p>
          <a:p>
            <a:pPr lvl="0" algn="just"/>
            <a:r>
              <a:rPr lang="ru-RU" dirty="0" smtClean="0">
                <a:latin typeface="Times New Roman"/>
                <a:ea typeface="Calibri"/>
              </a:rPr>
              <a:t>- «</a:t>
            </a:r>
            <a:r>
              <a:rPr lang="ru-RU" dirty="0">
                <a:latin typeface="Times New Roman"/>
                <a:ea typeface="Calibri"/>
              </a:rPr>
              <a:t>Обществознание»</a:t>
            </a:r>
            <a:endParaRPr lang="ru-RU" dirty="0">
              <a:latin typeface="Times New Roman"/>
              <a:ea typeface="Times New Roman"/>
            </a:endParaRPr>
          </a:p>
          <a:p>
            <a:pPr lvl="0" algn="just"/>
            <a:r>
              <a:rPr lang="ru-RU" dirty="0" smtClean="0">
                <a:latin typeface="Times New Roman"/>
                <a:ea typeface="Calibri"/>
              </a:rPr>
              <a:t>- «</a:t>
            </a:r>
            <a:r>
              <a:rPr lang="ru-RU" dirty="0">
                <a:latin typeface="Times New Roman"/>
                <a:ea typeface="Calibri"/>
              </a:rPr>
              <a:t>География</a:t>
            </a:r>
            <a:r>
              <a:rPr lang="ru-RU" dirty="0" smtClean="0">
                <a:latin typeface="Times New Roman"/>
                <a:ea typeface="Calibri"/>
              </a:rPr>
              <a:t>»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05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07504" y="5445224"/>
            <a:ext cx="9153159" cy="11870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14291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84C51"/>
                </a:solidFill>
                <a:latin typeface="Times New Roman" panose="02020603050405020304" pitchFamily="18" charset="0"/>
                <a:cs typeface="Times New Roman" pitchFamily="18" charset="0"/>
              </a:rPr>
              <a:t>Независимая оценка качества образования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классы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F:\ELENA КULIK (F)\Куликова Е.П\методическая\педсоветы\2016-2017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102" y="5671661"/>
            <a:ext cx="928694" cy="928694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7200" y="1556792"/>
          <a:ext cx="8229599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1175657">
                  <a:extLst>
                    <a:ext uri="{9D8B030D-6E8A-4147-A177-3AD203B41FA5}">
                      <a16:colId xmlns:a16="http://schemas.microsoft.com/office/drawing/2014/main" val="15697902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89902024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2043897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7427272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4029577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5265333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858793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524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31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147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Выборгский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22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602252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411760" y="2276872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35896" y="2276872"/>
            <a:ext cx="0" cy="102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96136" y="2276872"/>
            <a:ext cx="0" cy="1108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172400" y="2348880"/>
            <a:ext cx="0" cy="1036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020272" y="2791842"/>
            <a:ext cx="0" cy="514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642946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84C5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01224" y="1202949"/>
          <a:ext cx="8229600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405712732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113479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2954541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112934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4264886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694933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492230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328160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95923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46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3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34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Выборгский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827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89480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H="1" flipV="1">
            <a:off x="4716016" y="2093564"/>
            <a:ext cx="12124" cy="128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707334" y="2073896"/>
            <a:ext cx="12124" cy="128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8413090" y="2138918"/>
            <a:ext cx="12124" cy="1283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987824" y="2138918"/>
            <a:ext cx="0" cy="1237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9736" y="24405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84C51"/>
                </a:solidFill>
                <a:latin typeface="Times New Roman" panose="02020603050405020304" pitchFamily="18" charset="0"/>
                <a:cs typeface="Times New Roman" pitchFamily="18" charset="0"/>
              </a:rPr>
              <a:t>Независимая оценка качества образования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классы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314600" cy="41805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ВПР 6 классы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23525" y="1124744"/>
          <a:ext cx="8568950" cy="2739290"/>
        </p:xfrm>
        <a:graphic>
          <a:graphicData uri="http://schemas.openxmlformats.org/drawingml/2006/table">
            <a:tbl>
              <a:tblPr firstRow="1" firstCol="1" bandRow="1"/>
              <a:tblGrid>
                <a:gridCol w="659150">
                  <a:extLst>
                    <a:ext uri="{9D8B030D-6E8A-4147-A177-3AD203B41FA5}">
                      <a16:colId xmlns:a16="http://schemas.microsoft.com/office/drawing/2014/main" val="3116893761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204774914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1202513765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3186509018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1655582000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187521601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3812565640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275237055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1232076802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94022783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848904629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3762664039"/>
                    </a:ext>
                  </a:extLst>
                </a:gridCol>
                <a:gridCol w="659150">
                  <a:extLst>
                    <a:ext uri="{9D8B030D-6E8A-4147-A177-3AD203B41FA5}">
                      <a16:colId xmlns:a16="http://schemas.microsoft.com/office/drawing/2014/main" val="2858773894"/>
                    </a:ext>
                  </a:extLst>
                </a:gridCol>
              </a:tblGrid>
              <a:tr h="1102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439611"/>
                  </a:ext>
                </a:extLst>
              </a:tr>
              <a:tr h="265326"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502103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7698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524098"/>
                  </a:ext>
                </a:extLst>
              </a:tr>
              <a:tr h="751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748485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475656" y="321297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123728" y="32849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71800" y="3335782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91880" y="324256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139952" y="326272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788024" y="328288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436096" y="331483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084168" y="326272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52320" y="3257737"/>
            <a:ext cx="0" cy="53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748464" y="3148019"/>
            <a:ext cx="0" cy="525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594787" y="3398621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5500702"/>
            <a:ext cx="9153159" cy="1187099"/>
          </a:xfrm>
          <a:prstGeom prst="rect">
            <a:avLst/>
          </a:prstGeom>
          <a:noFill/>
        </p:spPr>
      </p:pic>
      <p:pic>
        <p:nvPicPr>
          <p:cNvPr id="11" name="Picture 2" descr="F:\ELENA КULIK (F)\Куликова Е.П\методическая\педсоветы\2016-2017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135" y="61336"/>
            <a:ext cx="928694" cy="928694"/>
          </a:xfrm>
          <a:prstGeom prst="rect">
            <a:avLst/>
          </a:prstGeom>
          <a:noFill/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290329" y="1168398"/>
            <a:ext cx="8572500" cy="83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Segoe Script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Segoe Script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Segoe Script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Segoe Script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08057" y="1225283"/>
          <a:ext cx="8327885" cy="4335498"/>
        </p:xfrm>
        <a:graphic>
          <a:graphicData uri="http://schemas.openxmlformats.org/drawingml/2006/table">
            <a:tbl>
              <a:tblPr firstRow="1" firstCol="1" bandRow="1"/>
              <a:tblGrid>
                <a:gridCol w="1731152">
                  <a:extLst>
                    <a:ext uri="{9D8B030D-6E8A-4147-A177-3AD203B41FA5}">
                      <a16:colId xmlns:a16="http://schemas.microsoft.com/office/drawing/2014/main" val="1232091270"/>
                    </a:ext>
                  </a:extLst>
                </a:gridCol>
                <a:gridCol w="1277649">
                  <a:extLst>
                    <a:ext uri="{9D8B030D-6E8A-4147-A177-3AD203B41FA5}">
                      <a16:colId xmlns:a16="http://schemas.microsoft.com/office/drawing/2014/main" val="3279581536"/>
                    </a:ext>
                  </a:extLst>
                </a:gridCol>
                <a:gridCol w="1382784">
                  <a:extLst>
                    <a:ext uri="{9D8B030D-6E8A-4147-A177-3AD203B41FA5}">
                      <a16:colId xmlns:a16="http://schemas.microsoft.com/office/drawing/2014/main" val="791360613"/>
                    </a:ext>
                  </a:extLst>
                </a:gridCol>
                <a:gridCol w="1382784">
                  <a:extLst>
                    <a:ext uri="{9D8B030D-6E8A-4147-A177-3AD203B41FA5}">
                      <a16:colId xmlns:a16="http://schemas.microsoft.com/office/drawing/2014/main" val="724432136"/>
                    </a:ext>
                  </a:extLst>
                </a:gridCol>
                <a:gridCol w="1276758">
                  <a:extLst>
                    <a:ext uri="{9D8B030D-6E8A-4147-A177-3AD203B41FA5}">
                      <a16:colId xmlns:a16="http://schemas.microsoft.com/office/drawing/2014/main" val="2790675086"/>
                    </a:ext>
                  </a:extLst>
                </a:gridCol>
                <a:gridCol w="1276758">
                  <a:extLst>
                    <a:ext uri="{9D8B030D-6E8A-4147-A177-3AD203B41FA5}">
                      <a16:colId xmlns:a16="http://schemas.microsoft.com/office/drawing/2014/main" val="3513891035"/>
                    </a:ext>
                  </a:extLst>
                </a:gridCol>
              </a:tblGrid>
              <a:tr h="388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2015-2016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905694"/>
                  </a:ext>
                </a:extLst>
              </a:tr>
              <a:tr h="28091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738878"/>
                  </a:ext>
                </a:extLst>
              </a:tr>
              <a:tr h="280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98646"/>
                  </a:ext>
                </a:extLst>
              </a:tr>
              <a:tr h="280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79004"/>
                  </a:ext>
                </a:extLst>
              </a:tr>
              <a:tr h="280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7789"/>
                  </a:ext>
                </a:extLst>
              </a:tr>
              <a:tr h="28091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633051"/>
                  </a:ext>
                </a:extLst>
              </a:tr>
              <a:tr h="280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7389"/>
                  </a:ext>
                </a:extLst>
              </a:tr>
              <a:tr h="280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73391"/>
                  </a:ext>
                </a:extLst>
              </a:tr>
              <a:tr h="28091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762477"/>
                  </a:ext>
                </a:extLst>
              </a:tr>
              <a:tr h="280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63311"/>
                  </a:ext>
                </a:extLst>
              </a:tr>
              <a:tr h="29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746711"/>
                  </a:ext>
                </a:extLst>
              </a:tr>
              <a:tr h="28091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88327"/>
                  </a:ext>
                </a:extLst>
              </a:tr>
              <a:tr h="280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36332"/>
                  </a:ext>
                </a:extLst>
              </a:tr>
              <a:tr h="561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73108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620688"/>
            <a:ext cx="4536504" cy="36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ВПР (качество) за 4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7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17693"/>
            <a:ext cx="90364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Объединения дополнительного образования на базе школы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«В мире информатики»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«Музейные тайны»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Тропами родного края»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«Книжное царство»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«Юный эколог»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«Юный натуралист»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«Музыкальная палитра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Спортивное ориентирование» 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«Магия творчества»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Таеквон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«Журналистика»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7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ea typeface="+mn-ea"/>
                <a:cs typeface="+mn-cs"/>
              </a:rPr>
              <a:t>Управленческий проект  </a:t>
            </a:r>
            <a:r>
              <a:rPr lang="ru-RU" sz="2400" b="1" dirty="0">
                <a:ea typeface="+mn-ea"/>
                <a:cs typeface="+mn-cs"/>
              </a:rPr>
              <a:t>МБОУ СОШ №</a:t>
            </a:r>
            <a:r>
              <a:rPr lang="ru-RU" sz="2400" b="1" dirty="0" smtClean="0">
                <a:ea typeface="+mn-ea"/>
                <a:cs typeface="+mn-cs"/>
              </a:rPr>
              <a:t>6</a:t>
            </a:r>
            <a:br>
              <a:rPr lang="ru-RU" sz="2400" b="1" dirty="0" smtClean="0">
                <a:ea typeface="+mn-ea"/>
                <a:cs typeface="+mn-cs"/>
              </a:rPr>
            </a:br>
            <a:r>
              <a:rPr lang="ru-RU" sz="2400" b="1" dirty="0" smtClean="0">
                <a:ea typeface="+mn-ea"/>
                <a:cs typeface="+mn-cs"/>
              </a:rPr>
              <a:t> </a:t>
            </a:r>
            <a:r>
              <a:rPr lang="ru-RU" sz="2400" b="1" dirty="0">
                <a:ea typeface="+mn-ea"/>
                <a:cs typeface="+mn-cs"/>
              </a:rPr>
              <a:t>на 2018-2019 учебный год</a:t>
            </a:r>
            <a:br>
              <a:rPr lang="ru-RU" sz="2400" b="1" dirty="0">
                <a:ea typeface="+mn-ea"/>
                <a:cs typeface="+mn-cs"/>
              </a:rPr>
            </a:br>
            <a:r>
              <a:rPr lang="ru-RU" sz="2400" b="1" dirty="0" smtClean="0">
                <a:ea typeface="+mn-ea"/>
                <a:cs typeface="+mn-cs"/>
              </a:rPr>
              <a:t>«Развитие творческих способностей учащихся через исследовательскую и проектную деятельность»</a:t>
            </a:r>
            <a:r>
              <a:rPr lang="ru-RU" sz="2400" b="1" dirty="0">
                <a:ea typeface="+mn-ea"/>
                <a:cs typeface="+mn-cs"/>
              </a:rPr>
              <a:t/>
            </a:r>
            <a:br>
              <a:rPr lang="ru-RU" sz="2400" b="1" dirty="0">
                <a:ea typeface="+mn-ea"/>
                <a:cs typeface="+mn-cs"/>
              </a:rPr>
            </a:br>
            <a:endParaRPr lang="ru-RU" sz="2400" b="1" dirty="0"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4972279"/>
              </p:ext>
            </p:extLst>
          </p:nvPr>
        </p:nvGraphicFramePr>
        <p:xfrm>
          <a:off x="971600" y="1988840"/>
          <a:ext cx="576064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775067"/>
            <a:ext cx="2520673" cy="132343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Развитие творческих способностей  учащихся  через: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10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7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7000924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Наши социальные партнёры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Дворец детского творчества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Спортивная школа «Фаворит»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Выставочный зал «Эрмитаж»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Культурно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досуговый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 г. Выборг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библиотека на Рубежной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Библиотека им.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Аалто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 культуры п. Селезнёво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Станция Юных натуралистов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Выборгское лесничество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22170" y="274265"/>
            <a:ext cx="9153159" cy="402354"/>
          </a:xfrm>
          <a:prstGeom prst="rect">
            <a:avLst/>
          </a:prstGeom>
          <a:noFill/>
        </p:spPr>
      </p:pic>
      <p:pic>
        <p:nvPicPr>
          <p:cNvPr id="67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0" y="961051"/>
            <a:ext cx="9153159" cy="36000"/>
          </a:xfrm>
          <a:prstGeom prst="rect">
            <a:avLst/>
          </a:prstGeom>
          <a:noFill/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11663363" y="2098675"/>
            <a:ext cx="0" cy="93503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7300767" y="262340"/>
            <a:ext cx="568325" cy="347662"/>
          </a:xfrm>
          <a:prstGeom prst="actionButtonBlank">
            <a:avLst/>
          </a:prstGeom>
          <a:solidFill>
            <a:srgbClr val="5077A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78508" y="2367122"/>
            <a:ext cx="8118396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latin typeface="Garamond" pitchFamily="18" charset="0"/>
              </a:rPr>
              <a:t> 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5298" y="1988840"/>
            <a:ext cx="7344816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242" y="2291204"/>
            <a:ext cx="8432668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Задачи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2019-2020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год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Обеспечение стабильного результата качества образования.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Повышение результативности олимпиад, конкурсов, учебно-исследовательской деятельности.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kern="50" dirty="0">
                <a:latin typeface="Times New Roman" panose="02020603050405020304" pitchFamily="18" charset="0"/>
              </a:rPr>
              <a:t>Повышение уровня удовлетворенности образовательным процессом всех участников.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48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99" y="-9612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Расходы </a:t>
            </a:r>
            <a:r>
              <a:rPr lang="ru-RU" sz="2400" dirty="0" smtClean="0"/>
              <a:t>2018-2019 </a:t>
            </a:r>
            <a:r>
              <a:rPr lang="ru-RU" sz="2400" dirty="0" smtClean="0"/>
              <a:t>учебный год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67" y="568892"/>
            <a:ext cx="5941347" cy="43060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69915"/>
              </p:ext>
            </p:extLst>
          </p:nvPr>
        </p:nvGraphicFramePr>
        <p:xfrm>
          <a:off x="29804" y="319375"/>
          <a:ext cx="9114196" cy="6446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721">
                  <a:extLst>
                    <a:ext uri="{9D8B030D-6E8A-4147-A177-3AD203B41FA5}">
                      <a16:colId xmlns:a16="http://schemas.microsoft.com/office/drawing/2014/main" val="2069242112"/>
                    </a:ext>
                  </a:extLst>
                </a:gridCol>
                <a:gridCol w="1693941">
                  <a:extLst>
                    <a:ext uri="{9D8B030D-6E8A-4147-A177-3AD203B41FA5}">
                      <a16:colId xmlns:a16="http://schemas.microsoft.com/office/drawing/2014/main" val="3505301638"/>
                    </a:ext>
                  </a:extLst>
                </a:gridCol>
                <a:gridCol w="6895534">
                  <a:extLst>
                    <a:ext uri="{9D8B030D-6E8A-4147-A177-3AD203B41FA5}">
                      <a16:colId xmlns:a16="http://schemas.microsoft.com/office/drawing/2014/main" val="3984111328"/>
                    </a:ext>
                  </a:extLst>
                </a:gridCol>
              </a:tblGrid>
              <a:tr h="145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виды услуг ,товары, работы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968424125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19375,90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499159800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220332249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352638,23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030723971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1544539,62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 и ГВ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565928706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53222,39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 и водоотведение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3280144671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15909,60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Вывоз и утилизация ТБО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64187254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41440,00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Обслуживание,ремонт и вывод кнопки АПС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003792179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54544,00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теплоузла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484689919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20625,80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Экстренный вызов наряда полиции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1165445375"/>
                  </a:ext>
                </a:extLst>
              </a:tr>
              <a:tr h="2086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повыш.квалификации.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891285515"/>
                  </a:ext>
                </a:extLst>
              </a:tr>
              <a:tr h="2221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1300500,00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уборка территории и помещений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1483342327"/>
                  </a:ext>
                </a:extLst>
              </a:tr>
              <a:tr h="20989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77671,00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счетчиков и оприссовка, Проверка сметной документации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321913632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2413004,00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льготное питание и молоко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457939294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65244,88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допол. Видеонаблюдения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179805916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программы 1 С,ООО  "Астрал 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4084970686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154440,00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прохожд.мед.комиссии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471119338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136128,90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командировочные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3526980174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703815,8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учебников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211710426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пожарных кранов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1502449262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8270,95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канцелярские товары на нужды ЛОЛ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3877005724"/>
                  </a:ext>
                </a:extLst>
              </a:tr>
              <a:tr h="19929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56446052,8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капитального характера и проведение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непредвид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 по ремонту)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1675422757"/>
                  </a:ext>
                </a:extLst>
              </a:tr>
              <a:tr h="28881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3792447,07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текущему  ремонту (замена обрещетки с метал. Обделками 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3533543714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243503,00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мебели в учебные классы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902200225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оборудования для столовой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827589703"/>
                  </a:ext>
                </a:extLst>
              </a:tr>
              <a:tr h="2970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133027,54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присоедин. Энергоприн. Устройство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1201781806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21313,67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окон ( Школьная д.8)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367021590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канц. Товаров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3770056789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интерактивной панели 65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2891448581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136250,00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информац. Стендов.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1707495684"/>
                  </a:ext>
                </a:extLst>
              </a:tr>
              <a:tr h="28885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397293,79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текущему  ремонту (замена кровельного покрытия из оцинкованного листового железа .)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4051292787"/>
                  </a:ext>
                </a:extLst>
              </a:tr>
              <a:tr h="145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69497858,94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2" marR="6402" marT="6402" marB="0" anchor="b"/>
                </a:tc>
                <a:extLst>
                  <a:ext uri="{0D108BD9-81ED-4DB2-BD59-A6C34878D82A}">
                    <a16:rowId xmlns:a16="http://schemas.microsoft.com/office/drawing/2014/main" val="73515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6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3" y="0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-11029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Расходы </a:t>
            </a:r>
            <a:r>
              <a:rPr lang="ru-RU" sz="2400" dirty="0" smtClean="0"/>
              <a:t>2018-2019 </a:t>
            </a:r>
            <a:r>
              <a:rPr lang="ru-RU" sz="2400" dirty="0" smtClean="0"/>
              <a:t>учебный год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97225"/>
              </p:ext>
            </p:extLst>
          </p:nvPr>
        </p:nvGraphicFramePr>
        <p:xfrm>
          <a:off x="-28803" y="252107"/>
          <a:ext cx="9143999" cy="6670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436">
                  <a:extLst>
                    <a:ext uri="{9D8B030D-6E8A-4147-A177-3AD203B41FA5}">
                      <a16:colId xmlns:a16="http://schemas.microsoft.com/office/drawing/2014/main" val="1089344584"/>
                    </a:ext>
                  </a:extLst>
                </a:gridCol>
                <a:gridCol w="1309260">
                  <a:extLst>
                    <a:ext uri="{9D8B030D-6E8A-4147-A177-3AD203B41FA5}">
                      <a16:colId xmlns:a16="http://schemas.microsoft.com/office/drawing/2014/main" val="3548765903"/>
                    </a:ext>
                  </a:extLst>
                </a:gridCol>
                <a:gridCol w="7308303">
                  <a:extLst>
                    <a:ext uri="{9D8B030D-6E8A-4147-A177-3AD203B41FA5}">
                      <a16:colId xmlns:a16="http://schemas.microsoft.com/office/drawing/2014/main" val="3315473919"/>
                    </a:ext>
                  </a:extLst>
                </a:gridCol>
              </a:tblGrid>
              <a:tr h="201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виды услуг ,товары, работы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344398161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3234385,55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 льготное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2601014840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19566,00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Приобритение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печатной  продукции (Аттестаты)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863956030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37688,03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4237944659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153972856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571222,00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2063047651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2039636,81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 и ГВ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958076195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114211,17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 и водоотведение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845947825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19932,91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Вывоз и утилизация ТБО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011012234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100112,00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Обслуживание,ремонт и вывод кнопки АПС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73353346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87280,00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теплоузла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145224200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36095,15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Экстренный вызов наряда полиции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254914577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54917,00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Промывка и оприссовка теплоузла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460999547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1002100,00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(замена оконных бдоков) ул. Школьная и оттмостка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512200243"/>
                  </a:ext>
                </a:extLst>
              </a:tr>
              <a:tr h="204231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1826674,00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системы АИТП  в здании по адр.Первомайская д.12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2936631220"/>
                  </a:ext>
                </a:extLst>
              </a:tr>
              <a:tr h="22664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321178,19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устройству козырьков эвакуционных выходов ( перв.)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141440074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307094,20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устройству коробов (Перв.)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583674388"/>
                  </a:ext>
                </a:extLst>
              </a:tr>
              <a:tr h="14195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283821,71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устройству пьедисталов ,вентрешеток, люков  (Перв.)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608632117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289730,21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монтажу дверных блоков (Перв)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987251750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1884000,00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уборка территории и помещений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4179392611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34850015,53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капитального характера и проведение непредвид. Работ по ремонту)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553267002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30542,00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Уборка ковриков, дизенфекция и дератизация , утилизация ламп, электрозамеры столовой,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286048569"/>
                  </a:ext>
                </a:extLst>
              </a:tr>
              <a:tr h="225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287159,4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 1 С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025324237"/>
                  </a:ext>
                </a:extLst>
              </a:tr>
              <a:tr h="7008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1064747,40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848850281"/>
                  </a:ext>
                </a:extLst>
              </a:tr>
              <a:tr h="5926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3636501,22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мебели, автоматизированного звонка, стендов, мебели для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библиотеки,мебель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кабинет психолога, покупка защитных экранов в учебные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классы,канцелярские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хозяйственные товары и т.д.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952284994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152600,00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дверей в большой спортзал  и раскладушек для нужд ЛОЛ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889144062"/>
                  </a:ext>
                </a:extLst>
              </a:tr>
              <a:tr h="20183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19566,00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аттестатов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2280329480"/>
                  </a:ext>
                </a:extLst>
              </a:tr>
              <a:tr h="30656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69615,00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муссорных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баков  и кассового аппарата, огнетушителей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746985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8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810487"/>
              </p:ext>
            </p:extLst>
          </p:nvPr>
        </p:nvGraphicFramePr>
        <p:xfrm>
          <a:off x="0" y="0"/>
          <a:ext cx="9143998" cy="7443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800">
                  <a:extLst>
                    <a:ext uri="{9D8B030D-6E8A-4147-A177-3AD203B41FA5}">
                      <a16:colId xmlns:a16="http://schemas.microsoft.com/office/drawing/2014/main" val="4166789940"/>
                    </a:ext>
                  </a:extLst>
                </a:gridCol>
                <a:gridCol w="229824">
                  <a:extLst>
                    <a:ext uri="{9D8B030D-6E8A-4147-A177-3AD203B41FA5}">
                      <a16:colId xmlns:a16="http://schemas.microsoft.com/office/drawing/2014/main" val="4280202035"/>
                    </a:ext>
                  </a:extLst>
                </a:gridCol>
                <a:gridCol w="1251775">
                  <a:extLst>
                    <a:ext uri="{9D8B030D-6E8A-4147-A177-3AD203B41FA5}">
                      <a16:colId xmlns:a16="http://schemas.microsoft.com/office/drawing/2014/main" val="2450677411"/>
                    </a:ext>
                  </a:extLst>
                </a:gridCol>
                <a:gridCol w="957800">
                  <a:extLst>
                    <a:ext uri="{9D8B030D-6E8A-4147-A177-3AD203B41FA5}">
                      <a16:colId xmlns:a16="http://schemas.microsoft.com/office/drawing/2014/main" val="505002966"/>
                    </a:ext>
                  </a:extLst>
                </a:gridCol>
                <a:gridCol w="628556">
                  <a:extLst>
                    <a:ext uri="{9D8B030D-6E8A-4147-A177-3AD203B41FA5}">
                      <a16:colId xmlns:a16="http://schemas.microsoft.com/office/drawing/2014/main" val="2305368433"/>
                    </a:ext>
                  </a:extLst>
                </a:gridCol>
                <a:gridCol w="957800">
                  <a:extLst>
                    <a:ext uri="{9D8B030D-6E8A-4147-A177-3AD203B41FA5}">
                      <a16:colId xmlns:a16="http://schemas.microsoft.com/office/drawing/2014/main" val="3777521201"/>
                    </a:ext>
                  </a:extLst>
                </a:gridCol>
                <a:gridCol w="957800">
                  <a:extLst>
                    <a:ext uri="{9D8B030D-6E8A-4147-A177-3AD203B41FA5}">
                      <a16:colId xmlns:a16="http://schemas.microsoft.com/office/drawing/2014/main" val="2351413594"/>
                    </a:ext>
                  </a:extLst>
                </a:gridCol>
                <a:gridCol w="957800">
                  <a:extLst>
                    <a:ext uri="{9D8B030D-6E8A-4147-A177-3AD203B41FA5}">
                      <a16:colId xmlns:a16="http://schemas.microsoft.com/office/drawing/2014/main" val="2590213501"/>
                    </a:ext>
                  </a:extLst>
                </a:gridCol>
                <a:gridCol w="2244843">
                  <a:extLst>
                    <a:ext uri="{9D8B030D-6E8A-4147-A177-3AD203B41FA5}">
                      <a16:colId xmlns:a16="http://schemas.microsoft.com/office/drawing/2014/main" val="2607696966"/>
                    </a:ext>
                  </a:extLst>
                </a:gridCol>
              </a:tblGrid>
              <a:tr h="18924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фактически оказанных услугах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62868"/>
                  </a:ext>
                </a:extLst>
              </a:tr>
              <a:tr h="15320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extLst>
                  <a:ext uri="{0D108BD9-81ED-4DB2-BD59-A6C34878D82A}">
                    <a16:rowId xmlns:a16="http://schemas.microsoft.com/office/drawing/2014/main" val="372904083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подрядчик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виды услуг ,товары, работы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62903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19375,90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ПАО"Ростелеком"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95709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Ариадна-Линк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28912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352638,23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РКС-Энерго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42048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1544539,62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Выборгтеплоэнерго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 и ГВ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932987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53222,39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Леноблводоканал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 и водоотведение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41164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15909,60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Расэм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Вывоз и утилизация ТБО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6862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41440,00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Проектмонтаж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Обслуживание,ремонт и вывод кнопки АПС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27132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54544,00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Теплоэнерго- инвест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теплоузла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46208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20625,80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 при УВД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Экстренный вызов наряда полиции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6067"/>
                  </a:ext>
                </a:extLst>
              </a:tr>
              <a:tr h="2265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АНОДПО"ЦДПО", депортамент Москвы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повыш.квалификации.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27025"/>
                  </a:ext>
                </a:extLst>
              </a:tr>
              <a:tr h="28010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1300500,00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УК Омега, ООО Энергопроект-М ,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уборка территории и помещений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10346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77671,00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Тэи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счетчиков и оприссовка, Проверка сметной документации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53442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2413004,00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Разина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льготное питание и молоко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89365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65244,88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Проектмонтаж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допол. Видеонаблюдения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30696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Информ-Сервис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программы 1 С,ООО  "Астрал 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06220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154440,00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Мед,м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прохожд.мед.комиссии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11105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136128,90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командировочные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55799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703815,8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Виктория-ПЛЮС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учебников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89635"/>
                  </a:ext>
                </a:extLst>
              </a:tr>
              <a:tr h="2973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Пожарная безопасность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пожарных кранов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67487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8270,95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Потекина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канцелярские товары на нужды ЛОЛ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90321"/>
                  </a:ext>
                </a:extLst>
              </a:tr>
              <a:tr h="38750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52527850,55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Энергопроект-М ,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капитального характера и проведение непредвид. Работ по ремонту)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59483"/>
                  </a:ext>
                </a:extLst>
              </a:tr>
              <a:tr h="3154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3792447,07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 Яркий город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текущему  ремонту (замена обрещетки с метал. Обделками 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597564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243503,00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Корнеев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мебели в учебные классы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32777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Веста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оборудования для столовой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54359"/>
                  </a:ext>
                </a:extLst>
              </a:tr>
              <a:tr h="3244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133027,54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"ЛОЭСК"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присоедин. Энергоприн. Устройство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43331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21313,67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Фортресс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окон ( Школьная д.8)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05711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Боголепов С.А.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канц. Товаров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68326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Веста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интерактивной панели 65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81823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136250,00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Шерстнев А.А.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информац. Стендов.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42539"/>
                  </a:ext>
                </a:extLst>
              </a:tr>
              <a:tr h="4866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397293,79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Сиротина Н.И.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текущему  ремонту (замена кровельного покрытия из оцинкованного листового железа .)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860612"/>
                  </a:ext>
                </a:extLst>
              </a:tr>
              <a:tr h="1532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65579656,69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7" marR="5947" marT="59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17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4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729058"/>
              </p:ext>
            </p:extLst>
          </p:nvPr>
        </p:nvGraphicFramePr>
        <p:xfrm>
          <a:off x="0" y="3200"/>
          <a:ext cx="9143999" cy="8729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012">
                  <a:extLst>
                    <a:ext uri="{9D8B030D-6E8A-4147-A177-3AD203B41FA5}">
                      <a16:colId xmlns:a16="http://schemas.microsoft.com/office/drawing/2014/main" val="1640135598"/>
                    </a:ext>
                  </a:extLst>
                </a:gridCol>
                <a:gridCol w="1182660">
                  <a:extLst>
                    <a:ext uri="{9D8B030D-6E8A-4147-A177-3AD203B41FA5}">
                      <a16:colId xmlns:a16="http://schemas.microsoft.com/office/drawing/2014/main" val="142689463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506202203"/>
                    </a:ext>
                  </a:extLst>
                </a:gridCol>
                <a:gridCol w="5508103">
                  <a:extLst>
                    <a:ext uri="{9D8B030D-6E8A-4147-A177-3AD203B41FA5}">
                      <a16:colId xmlns:a16="http://schemas.microsoft.com/office/drawing/2014/main" val="2759902325"/>
                    </a:ext>
                  </a:extLst>
                </a:gridCol>
              </a:tblGrid>
              <a:tr h="1293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подрядчик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виды услуг ,товары, работы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953741504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3234385,55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Разина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ЛЬГОТНОЙ КАТЕГОРИИ и в ЛОЛ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4067954331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19566,00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"СпецБланк-Москва"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Приобритение печатной  продукции (Аттестаты)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626169246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37688,03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ПАО"Ростелеком"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938627593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Ариадна-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Линк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980596673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571222,00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РКС-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02350894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2039636,81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Выборгтеплоэнерго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 и ГВ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867010924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114211,17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Леноблводоканал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 и водоотведение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905476462"/>
                  </a:ext>
                </a:extLst>
              </a:tr>
              <a:tr h="123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19932,91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Расэм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Вывоз и утилизация ТБО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074300465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100112,00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Проектмонтаж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Обслуживание,ремонт и вывод кнопки АПС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315796358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87280,00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Теплоэнерго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теплоузла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1523125677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36095,15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 при УВД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Экстренный вызов наряда полиции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297026877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54917,00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Теплоэнерго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Промывка и оприссовка теплоузла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228812109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СК Фортресс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(замена оконных бдоков) ул. Школьная и оттмостка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215539224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1826674,00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Энергопроект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 системы АИТП  в здании по адр.Первомайская д.12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4205366655"/>
                  </a:ext>
                </a:extLst>
              </a:tr>
              <a:tr h="219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321178,19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устройству козырьков эвакуционных выходов ( перв.)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580454164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307094,20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устройству коробов (Перв.)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936463934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283821,71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устройству пьедисталов ,вентрешеток, люков  (Перв.)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1705541968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289730,21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монтажу дверных блоков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1074579168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1884000,00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уборка территории и помещений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418617468"/>
                  </a:ext>
                </a:extLst>
              </a:tr>
              <a:tr h="2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34850015,53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капитального характера и проведение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непредвид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Работ по ремонту)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742526153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30542,00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Уборка ковриков,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дизенфекция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дератизация , утилизация ламп,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электрозамеры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столовой,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1408883624"/>
                  </a:ext>
                </a:extLst>
              </a:tr>
              <a:tr h="210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287159,4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 1 С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725398534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1064747,40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154393362"/>
                  </a:ext>
                </a:extLst>
              </a:tr>
              <a:tr h="532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3636501,22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мебели, автоматизированного звонка, стендов, мебели для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библиотеки,мебель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 кабинет психолога, покупка защитных экранов в учебные классы, линия раздачи и мебель  для столовой, покупка интерактивной панели ,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523094291"/>
                  </a:ext>
                </a:extLst>
              </a:tr>
              <a:tr h="3118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152600,00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дверей в большой спортзал  и раскладушек для нужд ЛОЛ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876356680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19566,00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аттестатов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025516056"/>
                  </a:ext>
                </a:extLst>
              </a:tr>
              <a:tr h="29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69615,00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муссорных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баков  и кассового аппарата, огнетушителей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927779754"/>
                  </a:ext>
                </a:extLst>
              </a:tr>
              <a:tr h="80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 </a:t>
                      </a:r>
                      <a:endParaRPr lang="ru-RU" sz="1200" dirty="0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47114660,46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760813052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222420045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1570659254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1307787225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3656727698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1481942290"/>
                  </a:ext>
                </a:extLst>
              </a:tr>
              <a:tr h="1293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1921427582"/>
                  </a:ext>
                </a:extLst>
              </a:tr>
              <a:tr h="1445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8" marR="5018" marT="5018" marB="0" anchor="b"/>
                </a:tc>
                <a:extLst>
                  <a:ext uri="{0D108BD9-81ED-4DB2-BD59-A6C34878D82A}">
                    <a16:rowId xmlns:a16="http://schemas.microsoft.com/office/drawing/2014/main" val="213575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3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Спасибо за внимание! </a:t>
            </a:r>
            <a:endParaRPr lang="ru-RU" sz="3200" dirty="0"/>
          </a:p>
        </p:txBody>
      </p:sp>
      <p:pic>
        <p:nvPicPr>
          <p:cNvPr id="4" name="Picture 2" descr="\\Attestat\Сетевая папка\фото 1\Image0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28736"/>
            <a:ext cx="4841430" cy="32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" y="0"/>
            <a:ext cx="9172803" cy="69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2" y="1142984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i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42984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MT"/>
              </a:rPr>
              <a:t>Цель управленческого проекта: раскрытие творческих возможностей учащегося, способности </a:t>
            </a:r>
            <a:r>
              <a:rPr lang="ru-RU" sz="2000" dirty="0">
                <a:latin typeface="ArialMT"/>
              </a:rPr>
              <a:t>творчески мыслить, нестандартно </a:t>
            </a:r>
            <a:r>
              <a:rPr lang="ru-RU" sz="2000" dirty="0" smtClean="0">
                <a:latin typeface="ArialMT"/>
              </a:rPr>
              <a:t>видеть </a:t>
            </a:r>
            <a:r>
              <a:rPr lang="ru-RU" sz="2000" dirty="0">
                <a:latin typeface="ArialMT"/>
              </a:rPr>
              <a:t>проблемы окружающего </a:t>
            </a:r>
            <a:r>
              <a:rPr lang="ru-RU" sz="2000" dirty="0" smtClean="0">
                <a:latin typeface="ArialMT"/>
              </a:rPr>
              <a:t>мира.</a:t>
            </a:r>
            <a:endParaRPr lang="ru-RU" sz="2000" dirty="0">
              <a:latin typeface="ArialMT"/>
            </a:endParaRPr>
          </a:p>
          <a:p>
            <a:r>
              <a:rPr lang="ru-RU" sz="2000" dirty="0" smtClean="0">
                <a:latin typeface="ArialMT"/>
              </a:rPr>
              <a:t>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2924944"/>
            <a:ext cx="3096344" cy="214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7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" y="-84572"/>
            <a:ext cx="9172803" cy="69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2" y="1142984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i="1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0628" y="980728"/>
            <a:ext cx="875020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</a:endParaRPr>
          </a:p>
          <a:p>
            <a:endParaRPr lang="ru-RU" dirty="0" smtClean="0"/>
          </a:p>
          <a:p>
            <a:r>
              <a:rPr lang="ru-RU" dirty="0" smtClean="0"/>
              <a:t>В 2018-2019 учебном году планируем участие: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-</a:t>
            </a:r>
            <a:r>
              <a:rPr lang="ru-RU" dirty="0">
                <a:latin typeface="Times New Roman"/>
                <a:ea typeface="Times New Roman"/>
              </a:rPr>
              <a:t>в  школьной  конференции   практических и исследовательских работ школьников  «Учись учиться» - </a:t>
            </a:r>
            <a:r>
              <a:rPr lang="ru-RU" dirty="0" smtClean="0">
                <a:latin typeface="Times New Roman"/>
                <a:ea typeface="Times New Roman"/>
              </a:rPr>
              <a:t>не менее 60 </a:t>
            </a:r>
            <a:r>
              <a:rPr lang="ru-RU" dirty="0">
                <a:latin typeface="Times New Roman"/>
                <a:ea typeface="Times New Roman"/>
              </a:rPr>
              <a:t>человек;</a:t>
            </a:r>
          </a:p>
          <a:p>
            <a:r>
              <a:rPr lang="ru-RU" dirty="0">
                <a:latin typeface="Times New Roman"/>
              </a:rPr>
              <a:t>- в муниципальном этапе учебно-исследовательской конференции </a:t>
            </a:r>
          </a:p>
          <a:p>
            <a:r>
              <a:rPr lang="ru-RU" dirty="0">
                <a:latin typeface="Times New Roman"/>
              </a:rPr>
              <a:t>школьников – </a:t>
            </a:r>
            <a:r>
              <a:rPr lang="ru-RU" dirty="0" smtClean="0">
                <a:latin typeface="Times New Roman"/>
              </a:rPr>
              <a:t>не менее 9   </a:t>
            </a:r>
            <a:r>
              <a:rPr lang="ru-RU" dirty="0">
                <a:latin typeface="Times New Roman"/>
              </a:rPr>
              <a:t>человек, из них победителей – </a:t>
            </a:r>
            <a:r>
              <a:rPr lang="ru-RU" dirty="0" smtClean="0">
                <a:latin typeface="Times New Roman"/>
              </a:rPr>
              <a:t>6 человек </a:t>
            </a:r>
            <a:endParaRPr lang="ru-RU" dirty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9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3D3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>Конференция   практических и исследовательских работ </a:t>
            </a:r>
            <a:b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prstClr val="black"/>
                </a:solidFill>
                <a:ea typeface="+mn-ea"/>
                <a:cs typeface="+mn-cs"/>
              </a:rPr>
              <a:t>школьников  «Учись учиться</a:t>
            </a: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>» (Победители и призеры школьного тура)</a:t>
            </a:r>
            <a:endParaRPr lang="ru-RU" sz="20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25796"/>
              </p:ext>
            </p:extLst>
          </p:nvPr>
        </p:nvGraphicFramePr>
        <p:xfrm>
          <a:off x="246127" y="1475656"/>
          <a:ext cx="8924925" cy="5115155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1945267644"/>
                    </a:ext>
                  </a:extLst>
                </a:gridCol>
                <a:gridCol w="1966942">
                  <a:extLst>
                    <a:ext uri="{9D8B030D-6E8A-4147-A177-3AD203B41FA5}">
                      <a16:colId xmlns:a16="http://schemas.microsoft.com/office/drawing/2014/main" val="16962892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0316052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09401064"/>
                    </a:ext>
                  </a:extLst>
                </a:gridCol>
                <a:gridCol w="2385784">
                  <a:extLst>
                    <a:ext uri="{9D8B030D-6E8A-4147-A177-3AD203B41FA5}">
                      <a16:colId xmlns:a16="http://schemas.microsoft.com/office/drawing/2014/main" val="3509667002"/>
                    </a:ext>
                  </a:extLst>
                </a:gridCol>
                <a:gridCol w="2195736">
                  <a:extLst>
                    <a:ext uri="{9D8B030D-6E8A-4147-A177-3AD203B41FA5}">
                      <a16:colId xmlns:a16="http://schemas.microsoft.com/office/drawing/2014/main" val="1344931357"/>
                    </a:ext>
                  </a:extLst>
                </a:gridCol>
              </a:tblGrid>
              <a:tr h="7777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Имя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проектной или исследовательской работы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руководителя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55339"/>
                  </a:ext>
                </a:extLst>
              </a:tr>
              <a:tr h="510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206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Ильина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Камилла, </a:t>
                      </a:r>
                    </a:p>
                    <a:p>
                      <a:pPr marL="206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Лошкова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Елизавета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1113" indent="-111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11113" marR="0" lvl="0" indent="-111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«Чудо ягода – банан»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Жуган Анастасия Александровна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71996"/>
                  </a:ext>
                </a:extLst>
              </a:tr>
              <a:tr h="689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Димитриева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06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206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«Сравнение русских и английских народных сказок»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Вера Сергеевна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52095"/>
                  </a:ext>
                </a:extLst>
              </a:tr>
              <a:tr h="485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Поддубная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Ксения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Прокопчик София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«Снег – это не еда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«Вода и ее свойства»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Барат-Пур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Белова Анна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69547"/>
                  </a:ext>
                </a:extLst>
              </a:tr>
              <a:tr h="510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Киселева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Милана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Призер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«Определение качества мёда в домашних условиях»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Вакс Анастасия Константиновна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793031"/>
                  </a:ext>
                </a:extLst>
              </a:tr>
              <a:tr h="7777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Франчук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Елизавета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Призер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«Африканская улитка: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экзотический моллюск или домашний питомец?»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Франчук Наталия Владимировна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87266"/>
                  </a:ext>
                </a:extLst>
              </a:tr>
              <a:tr h="510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Иванова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«Тайны компаса»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Вакс Анастасия Константиновна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91778"/>
                  </a:ext>
                </a:extLst>
              </a:tr>
              <a:tr h="7777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Жаринова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Елизавета,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Никишова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«Календарь математиков и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информатиков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Шилова Наталия Владимировна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B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2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32314" y="188640"/>
            <a:ext cx="8572560" cy="151216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54601" y="196586"/>
            <a:ext cx="8959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/>
              <a:t>Победители и призеры  муниципального этапа 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b="1" dirty="0"/>
              <a:t>учебно-исследовательской конференции школьников </a:t>
            </a:r>
            <a:r>
              <a:rPr lang="ru-RU" altLang="ru-RU" sz="2000" b="1" dirty="0" smtClean="0"/>
              <a:t>МО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b="1" dirty="0"/>
              <a:t>«Выборгский район» Ленинградской области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sz="20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253628" y="1835748"/>
          <a:ext cx="8278813" cy="4113535"/>
        </p:xfrm>
        <a:graphic>
          <a:graphicData uri="http://schemas.openxmlformats.org/drawingml/2006/table">
            <a:tbl>
              <a:tblPr firstRow="1" bandRow="1"/>
              <a:tblGrid>
                <a:gridCol w="2201812">
                  <a:extLst>
                    <a:ext uri="{9D8B030D-6E8A-4147-A177-3AD203B41FA5}">
                      <a16:colId xmlns:a16="http://schemas.microsoft.com/office/drawing/2014/main" val="2054309741"/>
                    </a:ext>
                  </a:extLst>
                </a:gridCol>
                <a:gridCol w="773947">
                  <a:extLst>
                    <a:ext uri="{9D8B030D-6E8A-4147-A177-3AD203B41FA5}">
                      <a16:colId xmlns:a16="http://schemas.microsoft.com/office/drawing/2014/main" val="1532848456"/>
                    </a:ext>
                  </a:extLst>
                </a:gridCol>
                <a:gridCol w="2982773">
                  <a:extLst>
                    <a:ext uri="{9D8B030D-6E8A-4147-A177-3AD203B41FA5}">
                      <a16:colId xmlns:a16="http://schemas.microsoft.com/office/drawing/2014/main" val="3918534013"/>
                    </a:ext>
                  </a:extLst>
                </a:gridCol>
                <a:gridCol w="2320281">
                  <a:extLst>
                    <a:ext uri="{9D8B030D-6E8A-4147-A177-3AD203B41FA5}">
                      <a16:colId xmlns:a16="http://schemas.microsoft.com/office/drawing/2014/main" val="855569913"/>
                    </a:ext>
                  </a:extLst>
                </a:gridCol>
              </a:tblGrid>
              <a:tr h="228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 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522894"/>
                  </a:ext>
                </a:extLst>
              </a:tr>
              <a:tr h="23173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73792"/>
                  </a:ext>
                </a:extLst>
              </a:tr>
              <a:tr h="456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Ильина Камилла,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Лошкова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«Чудо ягода – банан»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Жуган Анастасия Александровна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173296"/>
                  </a:ext>
                </a:extLst>
              </a:tr>
              <a:tr h="456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Димитриева Дарья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«Сравнение русских и английских народных сказок»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Вера Сергеевна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272372"/>
                  </a:ext>
                </a:extLst>
              </a:tr>
              <a:tr h="22834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742417"/>
                  </a:ext>
                </a:extLst>
              </a:tr>
              <a:tr h="456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Прокопчик София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«Вода и ее свойства»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Белова Анна Алексеевна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068413"/>
                  </a:ext>
                </a:extLst>
              </a:tr>
              <a:tr h="456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Киселева Милана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«Определение качества мёда в домашних условиях»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Вакс Анастасия Константиновна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372706"/>
                  </a:ext>
                </a:extLst>
              </a:tr>
              <a:tr h="685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Франчук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«Африканская улитка: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экзотический моллюск или домашний питомец?»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Франчук Наталия 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43920"/>
                  </a:ext>
                </a:extLst>
              </a:tr>
              <a:tr h="456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Диана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«Тайны компаса»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Вакс Анастасия Константиновна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445160"/>
                  </a:ext>
                </a:extLst>
              </a:tr>
              <a:tr h="456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Жаринова Елизавета, Никишова Дарья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«Календарь математиков и информатиков»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Шилова Наталия 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ELENA КULIK (F)\Куликова Е.П\презентации\31108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03" cy="6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Segoe Script" charset="0"/>
              </a:rPr>
              <a:t>Олимпиадное движение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692948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Во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всероссийской олимпиаде школьников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 школьный этап-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475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человека (победителей и призеров-  69 человек);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 муниципальный этап   -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43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человека ( победителей и призеров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12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человек);</a:t>
            </a:r>
          </a:p>
          <a:p>
            <a:pPr lvl="1"/>
            <a:r>
              <a:rPr lang="ru-RU" dirty="0" smtClean="0">
                <a:solidFill>
                  <a:prstClr val="black"/>
                </a:solidFill>
                <a:latin typeface="Times New Roman"/>
              </a:rPr>
              <a:t>-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в 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региональных олимпиадах  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-  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20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человек (победителей и призеров- 8 человек) </a:t>
            </a:r>
          </a:p>
          <a:p>
            <a:pPr lvl="1"/>
            <a:r>
              <a:rPr lang="ru-RU" dirty="0">
                <a:solidFill>
                  <a:prstClr val="black"/>
                </a:solidFill>
                <a:latin typeface="Times New Roman"/>
              </a:rPr>
              <a:t>-в  малой олимпиаде –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29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человек (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победителей и призеров  4 человека).</a:t>
            </a: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lvl="1"/>
            <a:r>
              <a:rPr lang="ru-RU" dirty="0">
                <a:solidFill>
                  <a:prstClr val="black"/>
                </a:solidFill>
                <a:latin typeface="Times New Roman"/>
              </a:rPr>
              <a:t>- другие мероприятия (  всероссийский конкурс «Русский медвежонок», «</a:t>
            </a:r>
            <a:r>
              <a:rPr lang="ru-RU" dirty="0" err="1">
                <a:solidFill>
                  <a:prstClr val="black"/>
                </a:solidFill>
                <a:latin typeface="Times New Roman"/>
              </a:rPr>
              <a:t>Инфознайка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», международный конкурс «Кенгуру» и другие)</a:t>
            </a:r>
          </a:p>
        </p:txBody>
      </p:sp>
    </p:spTree>
    <p:extLst>
      <p:ext uri="{BB962C8B-B14F-4D97-AF65-F5344CB8AC3E}">
        <p14:creationId xmlns:p14="http://schemas.microsoft.com/office/powerpoint/2010/main" val="16039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07504" y="1052736"/>
            <a:ext cx="9031408" cy="10801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8972" y="1057423"/>
            <a:ext cx="854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 </a:t>
            </a:r>
            <a:endParaRPr lang="ru-RU" sz="2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5296" y="1163872"/>
            <a:ext cx="80972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Анализ организации, проведения и участие в олимпиадном  движении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164" y="4198089"/>
            <a:ext cx="853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этапа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2018-2019 учебный год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12931" y="2549778"/>
          <a:ext cx="6921980" cy="1325364"/>
        </p:xfrm>
        <a:graphic>
          <a:graphicData uri="http://schemas.openxmlformats.org/drawingml/2006/table">
            <a:tbl>
              <a:tblPr firstRow="1" firstCol="1" bandRow="1"/>
              <a:tblGrid>
                <a:gridCol w="1809235">
                  <a:extLst>
                    <a:ext uri="{9D8B030D-6E8A-4147-A177-3AD203B41FA5}">
                      <a16:colId xmlns:a16="http://schemas.microsoft.com/office/drawing/2014/main" val="123449262"/>
                    </a:ext>
                  </a:extLst>
                </a:gridCol>
                <a:gridCol w="1886361">
                  <a:extLst>
                    <a:ext uri="{9D8B030D-6E8A-4147-A177-3AD203B41FA5}">
                      <a16:colId xmlns:a16="http://schemas.microsoft.com/office/drawing/2014/main" val="2208999872"/>
                    </a:ext>
                  </a:extLst>
                </a:gridCol>
                <a:gridCol w="1537327">
                  <a:extLst>
                    <a:ext uri="{9D8B030D-6E8A-4147-A177-3AD203B41FA5}">
                      <a16:colId xmlns:a16="http://schemas.microsoft.com/office/drawing/2014/main" val="1120339994"/>
                    </a:ext>
                  </a:extLst>
                </a:gridCol>
                <a:gridCol w="1689057">
                  <a:extLst>
                    <a:ext uri="{9D8B030D-6E8A-4147-A177-3AD203B41FA5}">
                      <a16:colId xmlns:a16="http://schemas.microsoft.com/office/drawing/2014/main" val="290885656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участников школьного этапа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Физические лица (учащиеся),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Победители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призеры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Победители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призеры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482027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4230 чел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 чел / 505 чел всего 5-11 классы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 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73487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25295" y="4725144"/>
          <a:ext cx="8467061" cy="1685404"/>
        </p:xfrm>
        <a:graphic>
          <a:graphicData uri="http://schemas.openxmlformats.org/drawingml/2006/table">
            <a:tbl>
              <a:tblPr firstRow="1" firstCol="1" bandRow="1"/>
              <a:tblGrid>
                <a:gridCol w="1809235">
                  <a:extLst>
                    <a:ext uri="{9D8B030D-6E8A-4147-A177-3AD203B41FA5}">
                      <a16:colId xmlns:a16="http://schemas.microsoft.com/office/drawing/2014/main" val="123449262"/>
                    </a:ext>
                  </a:extLst>
                </a:gridCol>
                <a:gridCol w="1886361">
                  <a:extLst>
                    <a:ext uri="{9D8B030D-6E8A-4147-A177-3AD203B41FA5}">
                      <a16:colId xmlns:a16="http://schemas.microsoft.com/office/drawing/2014/main" val="2208999872"/>
                    </a:ext>
                  </a:extLst>
                </a:gridCol>
                <a:gridCol w="1537327">
                  <a:extLst>
                    <a:ext uri="{9D8B030D-6E8A-4147-A177-3AD203B41FA5}">
                      <a16:colId xmlns:a16="http://schemas.microsoft.com/office/drawing/2014/main" val="1120339994"/>
                    </a:ext>
                  </a:extLst>
                </a:gridCol>
                <a:gridCol w="1689057">
                  <a:extLst>
                    <a:ext uri="{9D8B030D-6E8A-4147-A177-3AD203B41FA5}">
                      <a16:colId xmlns:a16="http://schemas.microsoft.com/office/drawing/2014/main" val="2908856565"/>
                    </a:ext>
                  </a:extLst>
                </a:gridCol>
                <a:gridCol w="1545081">
                  <a:extLst>
                    <a:ext uri="{9D8B030D-6E8A-4147-A177-3AD203B41FA5}">
                      <a16:colId xmlns:a16="http://schemas.microsoft.com/office/drawing/2014/main" val="115771672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участников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Физические лица (учащиеся),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Победители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Призеры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Рейтинг образовательных организаций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482027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чел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чел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место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73487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04325" y="2162873"/>
            <a:ext cx="853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 этапа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2018-2019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11194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3407</Words>
  <Application>Microsoft Office PowerPoint</Application>
  <PresentationFormat>Экран (4:3)</PresentationFormat>
  <Paragraphs>1610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53" baseType="lpstr">
      <vt:lpstr>Microsoft YaHei</vt:lpstr>
      <vt:lpstr>Arial</vt:lpstr>
      <vt:lpstr>ArialMT</vt:lpstr>
      <vt:lpstr>Book Antiqua</vt:lpstr>
      <vt:lpstr>Calibri</vt:lpstr>
      <vt:lpstr>Century Schoolbook</vt:lpstr>
      <vt:lpstr>Constantia</vt:lpstr>
      <vt:lpstr>Dutch801 XBd BT</vt:lpstr>
      <vt:lpstr>Garamond</vt:lpstr>
      <vt:lpstr>Gill Sans MT</vt:lpstr>
      <vt:lpstr>Microsoft Sans Serif</vt:lpstr>
      <vt:lpstr>Segoe Script</vt:lpstr>
      <vt:lpstr>Symbol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Управленческий проект  МБОУ СОШ №6  на 2018-2019 учебный год «Развитие творческих способностей учащихся через исследовательскую и проектную деятельность» </vt:lpstr>
      <vt:lpstr>Презентация PowerPoint</vt:lpstr>
      <vt:lpstr>Презентация PowerPoint</vt:lpstr>
      <vt:lpstr>Конференция   практических и исследовательских работ  школьников  «Учись учиться» (Победители и призеры школьного тура)</vt:lpstr>
      <vt:lpstr>Презентация PowerPoint</vt:lpstr>
      <vt:lpstr>Олимпиадное движение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Учебно-воспитательный процесс </vt:lpstr>
      <vt:lpstr>Учебно-воспитательный процесс </vt:lpstr>
      <vt:lpstr>Презентация PowerPoint</vt:lpstr>
      <vt:lpstr>Отличники 2018-2019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Всероссийские проверочные работы  </vt:lpstr>
      <vt:lpstr>Презентация PowerPoint</vt:lpstr>
      <vt:lpstr>Презентация PowerPoint</vt:lpstr>
      <vt:lpstr>ВПР 6 классы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160</cp:revision>
  <cp:lastPrinted>2018-09-18T06:56:48Z</cp:lastPrinted>
  <dcterms:created xsi:type="dcterms:W3CDTF">2012-02-09T07:54:56Z</dcterms:created>
  <dcterms:modified xsi:type="dcterms:W3CDTF">2019-09-10T10:16:51Z</dcterms:modified>
</cp:coreProperties>
</file>