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72" r:id="rId2"/>
    <p:sldId id="274" r:id="rId3"/>
    <p:sldId id="257" r:id="rId4"/>
    <p:sldId id="256" r:id="rId5"/>
    <p:sldId id="271" r:id="rId6"/>
    <p:sldId id="258" r:id="rId7"/>
    <p:sldId id="275" r:id="rId8"/>
    <p:sldId id="277" r:id="rId9"/>
    <p:sldId id="260" r:id="rId10"/>
    <p:sldId id="266" r:id="rId11"/>
    <p:sldId id="265" r:id="rId12"/>
    <p:sldId id="261" r:id="rId13"/>
    <p:sldId id="262" r:id="rId14"/>
    <p:sldId id="263" r:id="rId15"/>
    <p:sldId id="264" r:id="rId16"/>
    <p:sldId id="267" r:id="rId17"/>
    <p:sldId id="268" r:id="rId18"/>
    <p:sldId id="269" r:id="rId19"/>
    <p:sldId id="270" r:id="rId20"/>
    <p:sldId id="273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Rg st="1" end="21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8" d="100"/>
          <a:sy n="58" d="100"/>
        </p:scale>
        <p:origin x="-109" y="-7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Freeform 11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14"/>
          <p:cNvSpPr/>
          <p:nvPr/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>
            <a:normAutofit/>
          </a:bodyPr>
          <a:lstStyle>
            <a:lvl1pPr algn="r">
              <a:defRPr sz="8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541" y="4578463"/>
            <a:ext cx="6143653" cy="1163112"/>
          </a:xfrm>
        </p:spPr>
        <p:txBody>
          <a:bodyPr/>
          <a:lstStyle>
            <a:lvl1pPr algn="ctr">
              <a:defRPr sz="54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F7AFFB9B-9FB8-469E-96F9-4D32314110B6}" type="datetimeFigureOut">
              <a:rPr lang="en-US" dirty="0"/>
              <a:t>4/15/2020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5560" y="4883024"/>
            <a:ext cx="4047239" cy="1195538"/>
          </a:xfrm>
        </p:spPr>
        <p:txBody>
          <a:bodyPr vert="horz" lIns="91440" tIns="45720" rIns="91440" bIns="45720" rtlCol="0" anchor="ctr"/>
          <a:lstStyle>
            <a:lvl1pPr algn="r">
              <a:defRPr lang="en-US" sz="5400" dirty="0"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1758" y="3832648"/>
            <a:ext cx="907186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5" name="5-Point Star 24"/>
          <p:cNvSpPr/>
          <p:nvPr/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5000">
        <p:fade/>
      </p:transition>
    </mc:Choice>
    <mc:Fallback>
      <p:transition spd="med" advClick="0" advTm="15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D2AC3-6A0B-4169-B1EA-E3AE8B351BDD}" type="datetimeFigureOut">
              <a:rPr lang="en-US" dirty="0"/>
              <a:t>4/15/2020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5000">
        <p:fade/>
      </p:transition>
    </mc:Choice>
    <mc:Fallback>
      <p:transition spd="med" advClick="0" advTm="15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B9363-8B87-41B7-9F8E-64519CBB8F34}" type="datetimeFigureOut">
              <a:rPr lang="en-US" dirty="0"/>
              <a:t>4/15/2020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5000">
        <p:fade/>
      </p:transition>
    </mc:Choice>
    <mc:Fallback>
      <p:transition spd="med" advClick="0" advTm="15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F5746-5284-4951-9F37-7AE924EDBCB7}" type="datetimeFigureOut">
              <a:rPr lang="en-US" dirty="0"/>
              <a:t>4/15/2020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685801" y="89262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3083" y="292282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5000">
        <p:fade/>
      </p:transition>
    </mc:Choice>
    <mc:Fallback>
      <p:transition spd="med" advClick="0" advTm="15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98B29-7265-4A65-A2A4-6703C057B7C1}" type="datetimeFigureOut">
              <a:rPr lang="en-US" dirty="0"/>
              <a:t>4/15/2020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5000">
        <p:fade/>
      </p:transition>
    </mc:Choice>
    <mc:Fallback>
      <p:transition spd="med" advClick="0" advTm="15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BA082-94DF-4C4B-A041-6624924AB0A8}" type="datetimeFigureOut">
              <a:rPr lang="en-US" dirty="0"/>
              <a:t>4/15/2020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5000">
        <p:fade/>
      </p:transition>
    </mc:Choice>
    <mc:Fallback>
      <p:transition spd="med" advClick="0" advTm="15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686C4-3AB5-4E0C-86CA-FB108C350AA9}" type="datetimeFigureOut">
              <a:rPr lang="en-US" dirty="0"/>
              <a:t>4/15/2020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5000">
        <p:fade/>
      </p:transition>
    </mc:Choice>
    <mc:Fallback>
      <p:transition spd="med" advClick="0" advTm="15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F1211-4E0C-4AB3-B04F-585959BDAFE8}" type="datetimeFigureOut">
              <a:rPr lang="en-US" dirty="0"/>
              <a:t>4/15/2020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5000">
        <p:fade/>
      </p:transition>
    </mc:Choice>
    <mc:Fallback>
      <p:transition spd="med" advClick="0" advTm="1500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DECAF-D3BE-4069-9C78-642ECCD01477}" type="datetimeFigureOut">
              <a:rPr lang="en-US" dirty="0"/>
              <a:t>4/15/2020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5000">
        <p:fade/>
      </p:transition>
    </mc:Choice>
    <mc:Fallback>
      <p:transition spd="med" advClick="0" advTm="15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BDC27-E420-4878-9EE6-7B9656D6442A}" type="datetimeFigureOut">
              <a:rPr lang="en-US" dirty="0"/>
              <a:t>4/15/2020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5000">
        <p:fade/>
      </p:transition>
    </mc:Choice>
    <mc:Fallback>
      <p:transition spd="med" advClick="0" advTm="15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F47CF-67C9-420C-80A5-E2069FF0C2DF}" type="datetimeFigureOut">
              <a:rPr lang="en-US" dirty="0"/>
              <a:t>4/15/2020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5000">
        <p:fade/>
      </p:transition>
    </mc:Choice>
    <mc:Fallback>
      <p:transition spd="med" advClick="0" advTm="15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2DC73-F065-42F5-A9F2-D90B2E42A0B3}" type="datetimeFigureOut">
              <a:rPr lang="en-US" dirty="0"/>
              <a:t>4/15/2020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5000">
        <p:fade/>
      </p:transition>
    </mc:Choice>
    <mc:Fallback>
      <p:transition spd="med" advClick="0" advTm="15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EA702-9B29-41CC-9BCC-3DF8A0D379FE}" type="datetimeFigureOut">
              <a:rPr lang="en-US" dirty="0"/>
              <a:t>4/15/2020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5000">
        <p:fade/>
      </p:transition>
    </mc:Choice>
    <mc:Fallback>
      <p:transition spd="med" advClick="0" advTm="15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649AC-CB8F-4FF1-9A34-5861C74DD0A7}" type="datetimeFigureOut">
              <a:rPr lang="en-US" dirty="0"/>
              <a:t>4/15/2020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5000">
        <p:fade/>
      </p:transition>
    </mc:Choice>
    <mc:Fallback>
      <p:transition spd="med" advClick="0" advTm="15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5CECA-2D3A-4680-9B49-752200DE467C}" type="datetimeFigureOut">
              <a:rPr lang="en-US" dirty="0"/>
              <a:t>4/15/2020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5000">
        <p:fade/>
      </p:transition>
    </mc:Choice>
    <mc:Fallback>
      <p:transition spd="med" advClick="0" advTm="15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3BFE2-83B7-4B0A-B9D3-AB28331082B3}" type="datetimeFigureOut">
              <a:rPr lang="en-US" dirty="0"/>
              <a:t>4/15/2020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5000">
        <p:fade/>
      </p:transition>
    </mc:Choice>
    <mc:Fallback>
      <p:transition spd="med" advClick="0" advTm="15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F78E3-FDA3-4D28-AAA2-0B81F349A39D}" type="datetimeFigureOut">
              <a:rPr lang="en-US" dirty="0"/>
              <a:t>4/15/2020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5000">
        <p:fade/>
      </p:transition>
    </mc:Choice>
    <mc:Fallback>
      <p:transition spd="med" advClick="0" advTm="15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396"/>
            <a:ext cx="103968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C35BB1C6-BF8F-4481-8AB2-603A1C8A906A}" type="datetimeFigureOut">
              <a:rPr lang="en-US" dirty="0"/>
              <a:t>4/15/2020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mc:AlternateContent xmlns:mc="http://schemas.openxmlformats.org/markup-compatibility/2006">
    <mc:Choice xmlns:p14="http://schemas.microsoft.com/office/powerpoint/2010/main" Requires="p14">
      <p:transition spd="med" p14:dur="700" advClick="0" advTm="15000">
        <p:fade/>
      </p:transition>
    </mc:Choice>
    <mc:Fallback>
      <p:transition spd="med" advClick="0" advTm="15000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9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s://www.youtube.com/watch?v=hpyz_4yBIgA" TargetMode="Externa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hyperlink" Target="https://oksait.ru/professiya/snajper-kto-eto" TargetMode="External"/><Relationship Id="rId7" Type="http://schemas.openxmlformats.org/officeDocument/2006/relationships/hyperlink" Target="http://www.wio.ru/galgrnd/sniper/sniperru.htm" TargetMode="External"/><Relationship Id="rId2" Type="http://schemas.openxmlformats.org/officeDocument/2006/relationships/hyperlink" Target="https://www.inpearls.ru/687058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picturehistory.livejournal.com/1937787.html" TargetMode="External"/><Relationship Id="rId5" Type="http://schemas.openxmlformats.org/officeDocument/2006/relationships/hyperlink" Target="https://yandex.ru/search/?text=%20&#1042;&#1054;&#1054;&#1056;&#1059;&#1046;&#1045;&#1053;&#1048;&#1045;%20&#1057;&#1053;&#1040;&#1049;&#1055;&#1045;&#1056;&#1054;&#1042;%20&#1042;&#1054;&#1042;&amp;lr=969&amp;clid=9403" TargetMode="External"/><Relationship Id="rId4" Type="http://schemas.openxmlformats.org/officeDocument/2006/relationships/hyperlink" Target="https://specnazspn.livejournal.com/1618713.html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21420000">
            <a:off x="890669" y="482323"/>
            <a:ext cx="9755187" cy="226052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Снайперы </a:t>
            </a:r>
            <a:r>
              <a:rPr lang="ru-RU" dirty="0"/>
              <a:t>Великой Отечественной </a:t>
            </a:r>
            <a:r>
              <a:rPr lang="ru-RU" dirty="0" smtClean="0"/>
              <a:t>войны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rot="21420000">
            <a:off x="4637829" y="3409506"/>
            <a:ext cx="6097914" cy="550333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75 - </a:t>
            </a:r>
            <a:r>
              <a:rPr lang="ru-RU" dirty="0" err="1" smtClean="0">
                <a:solidFill>
                  <a:schemeClr val="tx1"/>
                </a:solidFill>
              </a:rPr>
              <a:t>летию</a:t>
            </a:r>
            <a:r>
              <a:rPr lang="ru-RU" dirty="0" smtClean="0">
                <a:solidFill>
                  <a:schemeClr val="tx1"/>
                </a:solidFill>
              </a:rPr>
              <a:t> победы посвящается …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6705600" y="4495800"/>
            <a:ext cx="4389116" cy="115196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000" kern="1200" cap="all" baseline="0">
                <a:solidFill>
                  <a:schemeClr val="accent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1800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6400800" y="4724400"/>
            <a:ext cx="4605682" cy="857663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000" kern="1200" cap="all" baseline="0">
                <a:solidFill>
                  <a:schemeClr val="accent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ЗАГОРОДНЮК АЛЕКСАНДР </a:t>
            </a:r>
            <a:endParaRPr lang="ru-RU" sz="18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КАДЕТ 8 </a:t>
            </a:r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 КЛАССА </a:t>
            </a:r>
            <a:endParaRPr lang="ru-RU" sz="18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МБОУ </a:t>
            </a:r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СОШ №6</a:t>
            </a:r>
            <a:endParaRPr lang="ru-RU" sz="1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Дмитрий Колдун От Героев Былых Времен Из Кф Офицеры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8600" y="6096000"/>
            <a:ext cx="552450" cy="552450"/>
          </a:xfrm>
          <a:prstGeom prst="rect">
            <a:avLst/>
          </a:prstGeom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4200" y="228600"/>
            <a:ext cx="1191774" cy="1373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515844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10000"/>
    </mc:Choice>
    <mc:Fallback>
      <p:transition advClick="0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1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B887622-B808-844C-BB7E-D6DF2DC43001}"/>
              </a:ext>
            </a:extLst>
          </p:cNvPr>
          <p:cNvSpPr txBox="1"/>
          <p:nvPr/>
        </p:nvSpPr>
        <p:spPr>
          <a:xfrm>
            <a:off x="377976" y="208126"/>
            <a:ext cx="1074722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222222"/>
                </a:solidFill>
                <a:latin typeface="Times New Roman" pitchFamily="18" charset="0"/>
                <a:cs typeface="Times New Roman" pitchFamily="18" charset="0"/>
              </a:rPr>
              <a:t>Высококвалифицированные снайперы были на вес золота в период </a:t>
            </a:r>
            <a:r>
              <a:rPr lang="en-US" sz="2400" dirty="0">
                <a:solidFill>
                  <a:srgbClr val="222222"/>
                </a:solidFill>
                <a:latin typeface="Times New Roman" pitchFamily="18" charset="0"/>
                <a:cs typeface="Times New Roman" pitchFamily="18" charset="0"/>
              </a:rPr>
              <a:t>II </a:t>
            </a:r>
            <a:r>
              <a:rPr lang="ru-RU" sz="2400" dirty="0">
                <a:solidFill>
                  <a:srgbClr val="222222"/>
                </a:solidFill>
                <a:latin typeface="Times New Roman" pitchFamily="18" charset="0"/>
                <a:cs typeface="Times New Roman" pitchFamily="18" charset="0"/>
              </a:rPr>
              <a:t>Мировой. Советский Союз позиционировал своих снайперов, как крайне опытных стрелков. Советский Союз единственный, обучал снайперов в течении десяти лет, подготавливая к войне... Одними из выдающихся снайперов были…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1857035"/>
            <a:ext cx="5041900" cy="3687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94068" y="90162"/>
            <a:ext cx="950912" cy="1096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40705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5000">
        <p:fade/>
      </p:transition>
    </mc:Choice>
    <mc:Fallback>
      <p:transition spd="med" advClick="0" advTm="1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B0C7FA9C-5F9E-6D49-8C40-CDAF88F61568}"/>
              </a:ext>
            </a:extLst>
          </p:cNvPr>
          <p:cNvSpPr txBox="1"/>
          <p:nvPr/>
        </p:nvSpPr>
        <p:spPr>
          <a:xfrm>
            <a:off x="591761" y="348030"/>
            <a:ext cx="5979432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222222"/>
                </a:solidFill>
                <a:latin typeface="Times New Roman" pitchFamily="18" charset="0"/>
                <a:cs typeface="Times New Roman" pitchFamily="18" charset="0"/>
              </a:rPr>
              <a:t>Герой Советского Союза </a:t>
            </a:r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Василий Григорьевич Зайцев</a:t>
            </a:r>
            <a:r>
              <a:rPr lang="ru-RU" sz="2400" dirty="0">
                <a:solidFill>
                  <a:srgbClr val="222222"/>
                </a:solidFill>
                <a:latin typeface="Times New Roman" pitchFamily="18" charset="0"/>
                <a:cs typeface="Times New Roman" pitchFamily="18" charset="0"/>
              </a:rPr>
              <a:t> стал легендой при жизни. С детства приученный к тайге, к охоте, к оружию, в Сталинграде старшина 1-й статьи Зайцев за полтора месяца боев уничтожил 225 солдат и офицеров противника. Десять из них, такие же снайперы, охотились за ним и его напарниками. Одиннадцатый, специально по душу Зайцева прибывший из самой Германии, навсегда успокоился там же, в Сталинграде. Русский охотник всегда выходил победителем из смертельных поединков…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7A13D696-D5DA-6A4D-A0C2-963C3495B74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07025" y="290234"/>
            <a:ext cx="4324046" cy="5262979"/>
          </a:xfrm>
          <a:prstGeom prst="rect">
            <a:avLst/>
          </a:prstGeom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4200" y="252759"/>
            <a:ext cx="950912" cy="1096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Дмитрий Колдун От Героев Былых Времен Из Кф Офицеры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15536" y="5791200"/>
            <a:ext cx="552450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8999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5000">
        <p:fade/>
      </p:transition>
    </mc:Choice>
    <mc:Fallback>
      <p:transition spd="med" advClick="0" advTm="1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2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E40A365D-E14A-0147-960E-EAA675453F81}"/>
              </a:ext>
            </a:extLst>
          </p:cNvPr>
          <p:cNvSpPr txBox="1"/>
          <p:nvPr/>
        </p:nvSpPr>
        <p:spPr>
          <a:xfrm>
            <a:off x="370064" y="457200"/>
            <a:ext cx="5340804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Участник Великой Отечественной войны, снайпер 1-го батальона 39-го стрелкового полка 4-й стрелковой дивизии 12-й армии, старшина, кавалер ордена Ленина и ордена Красной Звезды </a:t>
            </a:r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Михаил Ильич Сурков 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Суркова принято считать лучшим советским снайпером периода Великой Отечественной войны. Согласно советским источникам, его показатель – 702 убитых вражеских солдата и офицера.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4E85BC3C-D459-8840-9650-2435BD3BA7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0868" y="654851"/>
            <a:ext cx="5809846" cy="3336578"/>
          </a:xfrm>
          <a:prstGeom prst="rect">
            <a:avLst/>
          </a:prstGeom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20400" y="228600"/>
            <a:ext cx="950912" cy="1096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633837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5000">
        <p:fade/>
      </p:transition>
    </mc:Choice>
    <mc:Fallback>
      <p:transition spd="med" advClick="0" advTm="1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D59547DC-F0CE-1B48-A3E5-2709F1E790F8}"/>
              </a:ext>
            </a:extLst>
          </p:cNvPr>
          <p:cNvSpPr txBox="1"/>
          <p:nvPr/>
        </p:nvSpPr>
        <p:spPr>
          <a:xfrm>
            <a:off x="480030" y="680357"/>
            <a:ext cx="5900208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Сидоренко Иван Михайлович 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(12.09.1919 – 19.02.1994) Участник Великой Отечественной войны, Герой Советского Союза. Помощник начальника штаба 1122-го стрелкового полка капитан Иван Сидоренко отличился как организатор снайперского движения. К 1944 году лично уничтожил из снайперской винтовки около 500 гитлеровцев. Иван Сидоренко подготовил для фронта более 250 снайперов, большинство из которых были награждены орденами и медалями.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5AC7B201-ECC0-234F-8F7C-57AD6EE351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60596" y="272143"/>
            <a:ext cx="3734404" cy="5155595"/>
          </a:xfrm>
          <a:prstGeom prst="rect">
            <a:avLst/>
          </a:prstGeom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2671" y="131876"/>
            <a:ext cx="950912" cy="1096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65312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5000">
        <p:fade/>
      </p:transition>
    </mc:Choice>
    <mc:Fallback>
      <p:transition spd="med" advClick="0" advTm="1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B54826F5-CB07-1E4E-AAD9-C4B6E24E26D6}"/>
              </a:ext>
            </a:extLst>
          </p:cNvPr>
          <p:cNvSpPr txBox="1"/>
          <p:nvPr/>
        </p:nvSpPr>
        <p:spPr>
          <a:xfrm>
            <a:off x="343959" y="533400"/>
            <a:ext cx="6285441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Буденков</a:t>
            </a:r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Михаил Иванович 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(05.12.1919 – 02.08.1995) Участник Великой Отечественной войны, Герой Советского Союза, старший лейтенант. К сентябрю 1944 года гвардии старший сержант Михаил </a:t>
            </a:r>
            <a:r>
              <a:rPr lang="ru-RU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Буденков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был снайпером 59-го гвардейского стрелкового полка 21-й гвардейской стрелковой дивизии 3-й ударной армии 2-го Прибалтийского фронта. К тому времени на его счету было 437 уничтоженных снайперским огнем вражеских солдат и офицеров. Он вошел в десятку лучших снайперов Великой Отечественной войны.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36B06413-87E8-1041-B361-17CCD9FC58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5716" y="156834"/>
            <a:ext cx="3744684" cy="5475477"/>
          </a:xfrm>
          <a:prstGeom prst="rect">
            <a:avLst/>
          </a:prstGeom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20400" y="187036"/>
            <a:ext cx="950912" cy="1096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502609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5000">
        <p:fade/>
      </p:transition>
    </mc:Choice>
    <mc:Fallback>
      <p:transition spd="med" advClick="0" advTm="1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5E5B03D3-55C2-A748-B4CD-223E01435FD0}"/>
              </a:ext>
            </a:extLst>
          </p:cNvPr>
          <p:cNvSpPr txBox="1"/>
          <p:nvPr/>
        </p:nvSpPr>
        <p:spPr>
          <a:xfrm>
            <a:off x="4419600" y="433563"/>
            <a:ext cx="6651084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E0D0D"/>
                </a:solidFill>
                <a:cs typeface="Times New Roman" panose="02020603050405020304" pitchFamily="18" charset="0"/>
              </a:rPr>
              <a:t>	</a:t>
            </a:r>
            <a:r>
              <a:rPr lang="ru-RU" sz="2400" dirty="0" smtClean="0">
                <a:solidFill>
                  <a:srgbClr val="0E0D0D"/>
                </a:solidFill>
                <a:latin typeface="Times New Roman" pitchFamily="18" charset="0"/>
                <a:cs typeface="Times New Roman" pitchFamily="18" charset="0"/>
              </a:rPr>
              <a:t>Во </a:t>
            </a:r>
            <a:r>
              <a:rPr lang="ru-RU" sz="2400" dirty="0">
                <a:solidFill>
                  <a:srgbClr val="0E0D0D"/>
                </a:solidFill>
                <a:latin typeface="Times New Roman" pitchFamily="18" charset="0"/>
                <a:cs typeface="Times New Roman" pitchFamily="18" charset="0"/>
              </a:rPr>
              <a:t>время Великой Отечественной войны обучение женщин снайперскому искусству проходило по следующим направлениям: учебно-стрелковые центры организаций Осоавиахима и система Всевобуча (массовая подготовка населения, которая в силу различных обстоятельств не всегда была качественной), школы отличных стрелков снайперской подготовки различных военных округов (ШОССП), занятия непосредственно во фронтовых условиях и профессиональный курс обучения на базе Центральной женской школы снайперской подготовки.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0C414DE9-0666-C94A-8200-D9B239943D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921" y="385932"/>
            <a:ext cx="3297874" cy="4988911"/>
          </a:xfrm>
          <a:prstGeom prst="rect">
            <a:avLst/>
          </a:prstGeom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20400" y="228600"/>
            <a:ext cx="950912" cy="1096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60030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5000">
        <p:fade/>
      </p:transition>
    </mc:Choice>
    <mc:Fallback>
      <p:transition spd="med" advClick="0" advTm="1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226B56FB-BF79-3E45-9673-1E3409ACAD67}"/>
              </a:ext>
            </a:extLst>
          </p:cNvPr>
          <p:cNvSpPr txBox="1"/>
          <p:nvPr/>
        </p:nvSpPr>
        <p:spPr>
          <a:xfrm>
            <a:off x="272667" y="609600"/>
            <a:ext cx="5386160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E0D0D"/>
                </a:solidFill>
                <a:cs typeface="Times New Roman" panose="02020603050405020304" pitchFamily="18" charset="0"/>
              </a:rPr>
              <a:t>	</a:t>
            </a:r>
            <a:r>
              <a:rPr lang="ru-RU" sz="2400" dirty="0" smtClean="0">
                <a:solidFill>
                  <a:srgbClr val="0E0D0D"/>
                </a:solidFill>
                <a:latin typeface="Times New Roman" pitchFamily="18" charset="0"/>
                <a:cs typeface="Times New Roman" pitchFamily="18" charset="0"/>
              </a:rPr>
              <a:t>Самой </a:t>
            </a:r>
            <a:r>
              <a:rPr lang="ru-RU" sz="2400" dirty="0">
                <a:solidFill>
                  <a:srgbClr val="0E0D0D"/>
                </a:solidFill>
                <a:latin typeface="Times New Roman" pitchFamily="18" charset="0"/>
                <a:cs typeface="Times New Roman" pitchFamily="18" charset="0"/>
              </a:rPr>
              <a:t>результативной женщиной-снайпером не только Великой Отечественной, но и Второй мировой войны является </a:t>
            </a:r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Людмила Михайловна Павличенко</a:t>
            </a:r>
            <a:r>
              <a:rPr lang="ru-RU" sz="2400" dirty="0">
                <a:solidFill>
                  <a:srgbClr val="0E0D0D"/>
                </a:solidFill>
                <a:latin typeface="Times New Roman" pitchFamily="18" charset="0"/>
                <a:cs typeface="Times New Roman" pitchFamily="18" charset="0"/>
              </a:rPr>
              <a:t>, которая до войны окончила школу Осоавиахима и с июля 1941 года добровольно ушла на фронт. В составе 25-й Чапаевской стрелковой дивизии она участвовала в обороне Одессы и Севастополя. Ее личный боевой счет составляет 309 солдат и офицеров противника (36 из них – снайперы).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87215085-1FD3-B941-9971-78E913603B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999" y="937382"/>
            <a:ext cx="5630699" cy="3716261"/>
          </a:xfrm>
          <a:prstGeom prst="rect">
            <a:avLst/>
          </a:prstGeom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4200" y="152400"/>
            <a:ext cx="950912" cy="1096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330824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5000">
        <p:fade/>
      </p:transition>
    </mc:Choice>
    <mc:Fallback>
      <p:transition spd="med" advClick="0" advTm="1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40CEC1DF-C8D3-5048-8B47-19F7FBE9173C}"/>
              </a:ext>
            </a:extLst>
          </p:cNvPr>
          <p:cNvSpPr txBox="1"/>
          <p:nvPr/>
        </p:nvSpPr>
        <p:spPr>
          <a:xfrm>
            <a:off x="259187" y="738663"/>
            <a:ext cx="4868333" cy="42165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Еще один яркий пример мужества и самопожертвования – Герои Советского Союза </a:t>
            </a:r>
            <a:r>
              <a:rPr lang="ru-RU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Наталья </a:t>
            </a:r>
            <a:r>
              <a:rPr lang="ru-RU" sz="24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Ковшова</a:t>
            </a:r>
            <a:r>
              <a:rPr lang="ru-RU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и Мария Поливанова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Общий боевой счет их снайперской пары – более 300 солдат и офицеров противника. Они погибли 14 августа 1942 года на новгородской земле, подорвав себя и окружавших их врагов последними двумя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гранатами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315B8717-1AA2-5D4E-8A3A-A4392E4336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6400" y="477627"/>
            <a:ext cx="5850139" cy="4738612"/>
          </a:xfrm>
          <a:prstGeom prst="rect">
            <a:avLst/>
          </a:prstGeom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61083" y="190182"/>
            <a:ext cx="950912" cy="1096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79426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5000">
        <p:fade/>
      </p:transition>
    </mc:Choice>
    <mc:Fallback>
      <p:transition spd="med" advClick="0" advTm="1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33FFB8E3-9E84-DB49-9B9F-836195953812}"/>
              </a:ext>
            </a:extLst>
          </p:cNvPr>
          <p:cNvSpPr txBox="1"/>
          <p:nvPr/>
        </p:nvSpPr>
        <p:spPr>
          <a:xfrm>
            <a:off x="166309" y="304800"/>
            <a:ext cx="10882691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 smtClean="0">
                <a:cs typeface="Times New Roman" panose="02020603050405020304" pitchFamily="18" charset="0"/>
              </a:rPr>
              <a:t>	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Наш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долг – всегда помнить, бережно хранить и через года и десятилетия нести память о всех тех, благодаря кому в 1941-1945 годах была одержана Великая Победа.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В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сердце пронзительно отдаются слова, выбитые на памятнике девушкам-воинам инженерных и медицинских частей, защищавшим Дорогу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жизни: </a:t>
            </a:r>
          </a:p>
          <a:p>
            <a:pPr algn="ctr"/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до любив,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не доучившись в школе, </a:t>
            </a:r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До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Дня Победы нашей не дожив, </a:t>
            </a:r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Они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остались здесь навечно в поле, </a:t>
            </a:r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Нам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путь к счастливой жизни проложив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2400" i="0" dirty="0" smtClean="0">
                <a:latin typeface="Times New Roman" pitchFamily="18" charset="0"/>
                <a:cs typeface="Times New Roman" pitchFamily="18" charset="0"/>
              </a:rPr>
              <a:t>Светлая </a:t>
            </a:r>
            <a:r>
              <a:rPr lang="ru-RU" sz="2400" i="0" dirty="0">
                <a:latin typeface="Times New Roman" pitchFamily="18" charset="0"/>
                <a:cs typeface="Times New Roman" pitchFamily="18" charset="0"/>
              </a:rPr>
              <a:t>память и вечная слава всем, принимавшим участие </a:t>
            </a:r>
            <a:endParaRPr lang="ru-RU" sz="2400" i="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i="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i="0" dirty="0">
                <a:latin typeface="Times New Roman" pitchFamily="18" charset="0"/>
                <a:cs typeface="Times New Roman" pitchFamily="18" charset="0"/>
              </a:rPr>
              <a:t>Великой Отечественной войне 1941-1945 гг</a:t>
            </a:r>
            <a:r>
              <a:rPr lang="ru-RU" sz="2400" i="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endParaRPr lang="ru-RU" sz="2400" i="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ФИЛЬМ «СОВЕТСКИЕ СНАЙПЕРЫ ВЕЛИКОЙ ОТЕЧЕСТВЕННОЙ ВОЙНЫ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/>
            <a:r>
              <a:rPr lang="en-US" sz="2400" dirty="0">
                <a:hlinkClick r:id="rId2"/>
              </a:rPr>
              <a:t>https://</a:t>
            </a:r>
            <a:r>
              <a:rPr lang="en-US" sz="2400" dirty="0" smtClean="0">
                <a:hlinkClick r:id="rId2"/>
              </a:rPr>
              <a:t>www.youtube.com/watch?v=hpyz_4yBIgA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96600" y="75172"/>
            <a:ext cx="950912" cy="1096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52253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5000">
        <p:fade/>
      </p:transition>
    </mc:Choice>
    <mc:Fallback>
      <p:transition spd="med" advClick="0" advTm="1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38300" y="1905000"/>
            <a:ext cx="80772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sz="2400" dirty="0">
                <a:latin typeface="Times New Roman" pitchFamily="18" charset="0"/>
                <a:cs typeface="Times New Roman" pitchFamily="18" charset="0"/>
                <a:hlinkClick r:id="rId2"/>
              </a:rPr>
              <a:t>https://ru.wikipedia.org/wiki/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2"/>
              </a:rPr>
              <a:t>Снайпер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2"/>
              </a:rPr>
              <a:t>https</a:t>
            </a:r>
            <a:r>
              <a:rPr lang="en-US" sz="2400" dirty="0">
                <a:latin typeface="Times New Roman" pitchFamily="18" charset="0"/>
                <a:cs typeface="Times New Roman" pitchFamily="18" charset="0"/>
                <a:hlinkClick r:id="rId2"/>
              </a:rPr>
              <a:t>://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2"/>
              </a:rPr>
              <a:t>www.inpearls.ru/687058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3"/>
              </a:rPr>
              <a:t>https</a:t>
            </a:r>
            <a:r>
              <a:rPr lang="en-US" sz="2400" dirty="0">
                <a:latin typeface="Times New Roman" pitchFamily="18" charset="0"/>
                <a:cs typeface="Times New Roman" pitchFamily="18" charset="0"/>
                <a:hlinkClick r:id="rId3"/>
              </a:rPr>
              <a:t>://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3"/>
              </a:rPr>
              <a:t>oksait.ru/professiya/snajper-kto-eto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4"/>
              </a:rPr>
              <a:t>https</a:t>
            </a:r>
            <a:r>
              <a:rPr lang="en-US" sz="2400" dirty="0">
                <a:latin typeface="Times New Roman" pitchFamily="18" charset="0"/>
                <a:cs typeface="Times New Roman" pitchFamily="18" charset="0"/>
                <a:hlinkClick r:id="rId4"/>
              </a:rPr>
              <a:t>://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4"/>
              </a:rPr>
              <a:t>specnazspn.livejournal.com/1618713.html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>
                <a:latin typeface="Times New Roman" pitchFamily="18" charset="0"/>
                <a:cs typeface="Times New Roman" pitchFamily="18" charset="0"/>
                <a:hlinkClick r:id="rId5"/>
              </a:rPr>
              <a:t>https://yandex.ru/search/?text=%20</a:t>
            </a:r>
            <a:r>
              <a:rPr lang="ru-RU" sz="2400" dirty="0">
                <a:latin typeface="Times New Roman" pitchFamily="18" charset="0"/>
                <a:cs typeface="Times New Roman" pitchFamily="18" charset="0"/>
                <a:hlinkClick r:id="rId5"/>
              </a:rPr>
              <a:t>ВООРУЖЕНИЕ%20СНАЙПЕРОВ%20ВОВ&amp;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hlinkClick r:id="rId5"/>
              </a:rPr>
              <a:t>lr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5"/>
              </a:rPr>
              <a:t>=969&amp;clid=9403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>
                <a:latin typeface="Times New Roman" pitchFamily="18" charset="0"/>
                <a:cs typeface="Times New Roman" pitchFamily="18" charset="0"/>
                <a:hlinkClick r:id="rId6"/>
              </a:rPr>
              <a:t>https://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6"/>
              </a:rPr>
              <a:t>picturehistory.livejournal.com/1937787.html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>
                <a:latin typeface="Times New Roman" pitchFamily="18" charset="0"/>
                <a:cs typeface="Times New Roman" pitchFamily="18" charset="0"/>
                <a:hlinkClick r:id="rId7"/>
              </a:rPr>
              <a:t>http://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7"/>
              </a:rPr>
              <a:t>www.wio.ru/galgrnd/sniper/sniperru.htm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45105" y="533399"/>
            <a:ext cx="8001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>
                <a:solidFill>
                  <a:srgbClr val="C00000"/>
                </a:solidFill>
              </a:rPr>
              <a:t>Интернет-источники</a:t>
            </a: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1800" y="152400"/>
            <a:ext cx="950912" cy="1096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331563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5000">
        <p:fade/>
      </p:transition>
    </mc:Choice>
    <mc:Fallback>
      <p:transition spd="med" advClick="0" advTm="1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план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1. ВСТУПЛЕНИЕ</a:t>
            </a:r>
          </a:p>
          <a:p>
            <a:r>
              <a:rPr lang="ru-RU" dirty="0" smtClean="0"/>
              <a:t>2. ОСНОВНАЯ ЧАСТЬ </a:t>
            </a:r>
          </a:p>
          <a:p>
            <a:pPr lvl="1">
              <a:buFont typeface="Wingdings" pitchFamily="2" charset="2"/>
              <a:buChar char="ü"/>
            </a:pPr>
            <a:r>
              <a:rPr lang="ru-RU" dirty="0" smtClean="0"/>
              <a:t>ЗНАЧЕНИЕ СЛОВА СНАЙПЕР</a:t>
            </a:r>
          </a:p>
          <a:p>
            <a:pPr lvl="1">
              <a:buFont typeface="Wingdings" pitchFamily="2" charset="2"/>
              <a:buChar char="ü"/>
            </a:pPr>
            <a:r>
              <a:rPr lang="ru-RU" dirty="0" smtClean="0"/>
              <a:t>ТРЕБОВАНИЯ ПРЕДЪЯВЛЯЕМЫЕ К ПРОФЕССИОНАЛУ</a:t>
            </a:r>
          </a:p>
          <a:p>
            <a:pPr lvl="1">
              <a:buFont typeface="Wingdings" pitchFamily="2" charset="2"/>
              <a:buChar char="ü"/>
            </a:pPr>
            <a:r>
              <a:rPr lang="ru-RU" dirty="0" smtClean="0"/>
              <a:t>ВООРУЖЕНИЕ СНАЙПЕРА В ГОДЫ ВЕЛИКОЙ ОТЕЧЕСТВЕННОЙ ВОЙНЫ</a:t>
            </a:r>
          </a:p>
          <a:p>
            <a:pPr lvl="1">
              <a:buFont typeface="Wingdings" pitchFamily="2" charset="2"/>
              <a:buChar char="ü"/>
            </a:pPr>
            <a:r>
              <a:rPr lang="ru-RU" dirty="0" smtClean="0"/>
              <a:t>РОЛЬ ЛЮДЕЙ ЭТОЙ ПРОФЕССИИ</a:t>
            </a:r>
          </a:p>
          <a:p>
            <a:pPr lvl="1">
              <a:buFont typeface="Wingdings" pitchFamily="2" charset="2"/>
              <a:buChar char="ü"/>
            </a:pPr>
            <a:r>
              <a:rPr lang="ru-RU" dirty="0" smtClean="0"/>
              <a:t>ГЕРОИ ВОЙНЫ</a:t>
            </a:r>
          </a:p>
          <a:p>
            <a:r>
              <a:rPr lang="ru-RU" dirty="0" smtClean="0"/>
              <a:t>3. ЗАКЛЮЧЕНИЕ</a:t>
            </a: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4200" y="304799"/>
            <a:ext cx="954786" cy="109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050973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5000">
        <p:fade/>
      </p:transition>
    </mc:Choice>
    <mc:Fallback>
      <p:transition spd="med" advClick="0" advTm="1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 rot="21420000">
            <a:off x="1017582" y="3226193"/>
            <a:ext cx="9755187" cy="128655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СПАСИБО ЗА ВНИМАНИЕ</a:t>
            </a:r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96600" y="228600"/>
            <a:ext cx="950912" cy="1096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587676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5000">
        <p:fade/>
      </p:transition>
    </mc:Choice>
    <mc:Fallback>
      <p:transition spd="med" advClick="0" advTm="1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80EDA59A-2CEA-F04A-8CE3-A4E8C30ACB4F}"/>
              </a:ext>
            </a:extLst>
          </p:cNvPr>
          <p:cNvSpPr txBox="1"/>
          <p:nvPr/>
        </p:nvSpPr>
        <p:spPr>
          <a:xfrm>
            <a:off x="381000" y="493295"/>
            <a:ext cx="5344583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	Героями 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Великой Отечественной войны стали многие солдаты и офицеры Красной Армии. Пожалуй, трудно выделить военные специальности, которые бы особенно выделялись при присуждении боевых наград. Среди известных Героев Советского Союза есть саперы, танкисты, летчики, моряки, пехотинцы и военные врачи. Но хотелось бы выделить одну военную специальность, которая занимает особое место в категории подвига.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7983" y="609600"/>
            <a:ext cx="5751551" cy="4330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9788" y="228600"/>
            <a:ext cx="929746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410850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5000">
        <p:fade/>
      </p:transition>
    </mc:Choice>
    <mc:Fallback>
      <p:transition spd="med" advClick="0" advTm="1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702E0F69-A6D6-D743-918B-D792151509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9214" y="202928"/>
            <a:ext cx="4158280" cy="5177847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04800" y="3657600"/>
            <a:ext cx="51816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Постоянно за ним идёт охота,</a:t>
            </a:r>
          </a:p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 на мушке у фашиста он всегда,</a:t>
            </a:r>
          </a:p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Но у него имеется работа —</a:t>
            </a:r>
          </a:p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Защищать — от ненавистного врага.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04800" y="533400"/>
            <a:ext cx="6096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 smtClean="0"/>
              <a:t>	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Снайпер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— пожалуй, самая легендарная из военных профессий. Его искусство временами кажется сверхъестественным, а чутье и способность к предвидению граничат с мистикой. 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0" y="90162"/>
            <a:ext cx="950912" cy="1096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519892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5000">
        <p:fade/>
      </p:transition>
    </mc:Choice>
    <mc:Fallback>
      <p:transition spd="med" advClick="0" advTm="1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sz="quarter" idx="14"/>
          </p:nvPr>
        </p:nvSpPr>
        <p:spPr>
          <a:xfrm>
            <a:off x="304800" y="685800"/>
            <a:ext cx="5943600" cy="4419600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Снайпер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– специально обученный солдат, в совершенстве владеющий искусством меткой стрельбы, маскировки и наблюдения, поражающий цели с первого выстрела.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Его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задача – поражение командного и связного состава, уничтожение замаскированных одиночных целей. На фронте, когда против врага выступают специальные воинские подразделения (роты, полки, дивизии), снайпер представляет собой самостоятельную боевую единицу.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381000"/>
            <a:ext cx="4693075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4200" y="228600"/>
            <a:ext cx="950912" cy="1096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295314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5000">
        <p:fade/>
      </p:transition>
    </mc:Choice>
    <mc:Fallback>
      <p:transition spd="med" advClick="0" advTm="1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280F224C-2550-8D49-944D-9CF3B9E9D954}"/>
              </a:ext>
            </a:extLst>
          </p:cNvPr>
          <p:cNvSpPr txBox="1"/>
          <p:nvPr/>
        </p:nvSpPr>
        <p:spPr>
          <a:xfrm>
            <a:off x="347738" y="589642"/>
            <a:ext cx="4986261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212529"/>
                </a:solidFill>
                <a:latin typeface="Times New Roman" pitchFamily="18" charset="0"/>
                <a:cs typeface="Times New Roman" pitchFamily="18" charset="0"/>
              </a:rPr>
              <a:t>«Снайпер» в переводе с английского означает «меткий стрелок по летящим уткам». Когда-то в Англии так называли удачливых охотников. А само название происходит от английского </a:t>
            </a:r>
            <a:r>
              <a:rPr lang="en-US" sz="2400" dirty="0">
                <a:solidFill>
                  <a:srgbClr val="212529"/>
                </a:solidFill>
                <a:latin typeface="Times New Roman" pitchFamily="18" charset="0"/>
                <a:cs typeface="Times New Roman" pitchFamily="18" charset="0"/>
              </a:rPr>
              <a:t>snipe — «</a:t>
            </a:r>
            <a:r>
              <a:rPr lang="ru-RU" sz="2400" dirty="0">
                <a:solidFill>
                  <a:srgbClr val="212529"/>
                </a:solidFill>
                <a:latin typeface="Times New Roman" pitchFamily="18" charset="0"/>
                <a:cs typeface="Times New Roman" pitchFamily="18" charset="0"/>
              </a:rPr>
              <a:t>бекас», мелкая, быстрокрылая и осторожная птица, охота на которую требует тщательной маскировки и стрельбы с большого расстояния.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0257" y="762000"/>
            <a:ext cx="6438901" cy="42765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8246" y="213519"/>
            <a:ext cx="950912" cy="1096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89757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5000">
        <p:fade/>
      </p:transition>
    </mc:Choice>
    <mc:Fallback>
      <p:transition spd="med" advClick="0" advTm="1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/>
              <a:t>Что же нужно для того,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чтобы </a:t>
            </a:r>
            <a:r>
              <a:rPr lang="ru-RU" dirty="0"/>
              <a:t>стать снайпером?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5800" y="2133600"/>
            <a:ext cx="10394707" cy="3311189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Орлиное </a:t>
            </a:r>
            <a:r>
              <a:rPr lang="ru-RU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зрение и кошачий слух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? Да, безусловно. Но кроме этого будущий снайпер вынужден развить в себе своеобразное качество, называемое </a:t>
            </a:r>
            <a:r>
              <a:rPr lang="ru-RU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наблюдательность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ю или </a:t>
            </a:r>
            <a:r>
              <a:rPr lang="ru-RU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восприимчивость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ю.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Эта способность, в чем-то соответствующая звериному чутью, позволяет ему предугадывать движения противника, его поведение, перемещения и тактические замыслы. Кроме того, суровая реальность потребует от снайпера </a:t>
            </a:r>
            <a:r>
              <a:rPr lang="ru-RU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бесконечного терпения, эмоциональной уравновешенности и неисчерпаемой выносливости, способности отрешиться от всего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что мешает сосредоточиться на выполняемой задаче. 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4200" y="152400"/>
            <a:ext cx="950912" cy="1096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33084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5000">
        <p:fade/>
      </p:transition>
    </mc:Choice>
    <mc:Fallback>
      <p:transition spd="med" advClick="0" advTm="1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1447800"/>
            <a:ext cx="3352799" cy="3276600"/>
          </a:xfrm>
        </p:spPr>
        <p:txBody>
          <a:bodyPr>
            <a:normAutofit/>
          </a:bodyPr>
          <a:lstStyle/>
          <a:p>
            <a:r>
              <a:rPr lang="ru-RU" dirty="0"/>
              <a:t> </a:t>
            </a:r>
            <a:r>
              <a:rPr lang="ru-RU" b="1" dirty="0"/>
              <a:t>Снайперское оружие </a:t>
            </a:r>
            <a:r>
              <a:rPr lang="ru-RU" b="1" dirty="0" smtClean="0"/>
              <a:t>времен ВЕЛИКОЙ ОТЕЧЕСТВЕННОЙ ВОЙНЫ.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2056" y="589704"/>
            <a:ext cx="7620000" cy="4933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9000" y="41223"/>
            <a:ext cx="950912" cy="1096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24275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0" advClick="0" advTm="15000">
        <p:fade/>
      </p:transition>
    </mc:Choice>
    <mc:Fallback>
      <p:transition spd="slow" advClick="0" advTm="1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3A66EC1A-CA3D-F14A-9765-1FE7B0F4D738}"/>
              </a:ext>
            </a:extLst>
          </p:cNvPr>
          <p:cNvSpPr txBox="1"/>
          <p:nvPr/>
        </p:nvSpPr>
        <p:spPr>
          <a:xfrm>
            <a:off x="457200" y="442123"/>
            <a:ext cx="5507717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212529"/>
                </a:solidFill>
                <a:latin typeface="Times New Roman" pitchFamily="18" charset="0"/>
                <a:cs typeface="Times New Roman" pitchFamily="18" charset="0"/>
              </a:rPr>
              <a:t>Основная боевая задача снайпера — обнаружить и уничтожить противника, оставшись при этом в живых. Причем обнаружить его важно до того, как противник обнаружит снайпера. К слову, «обнаружение» не обязательно заключается в том, чтобы увидеть самого противника. Достаточно распознать неуловимые для неподготовленного человека признаки его присутствия. И здесь на первое место выходит пресловутая зрительная наблюдательность.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0A9D5E29-4622-9F43-8B47-2FDC8E84B5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4642" y="456293"/>
            <a:ext cx="5311019" cy="4865309"/>
          </a:xfrm>
          <a:prstGeom prst="rect">
            <a:avLst/>
          </a:prstGeom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0" y="90162"/>
            <a:ext cx="950912" cy="1096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089553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5000">
        <p:fade/>
      </p:transition>
    </mc:Choice>
    <mc:Fallback>
      <p:transition spd="med" advClick="0" advTm="1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лавное мероприятие">
  <a:themeElements>
    <a:clrScheme name="Main Event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B80E0F"/>
      </a:accent1>
      <a:accent2>
        <a:srgbClr val="A6987D"/>
      </a:accent2>
      <a:accent3>
        <a:srgbClr val="7F9A71"/>
      </a:accent3>
      <a:accent4>
        <a:srgbClr val="64969F"/>
      </a:accent4>
      <a:accent5>
        <a:srgbClr val="9B75B2"/>
      </a:accent5>
      <a:accent6>
        <a:srgbClr val="80737A"/>
      </a:accent6>
      <a:hlink>
        <a:srgbClr val="F21213"/>
      </a:hlink>
      <a:folHlink>
        <a:srgbClr val="B6A394"/>
      </a:folHlink>
    </a:clrScheme>
    <a:fontScheme name="Main Event">
      <a:majorFont>
        <a:latin typeface="Impac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ain Even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Main Event" id="{AC372BB4-D83D-411E-B849-B641926BA760}" vid="{F1EFBDE3-1A95-4E3D-81AD-1F53D65BEA0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</TotalTime>
  <Words>493</Words>
  <Application>Microsoft Office PowerPoint</Application>
  <PresentationFormat>Произвольный</PresentationFormat>
  <Paragraphs>56</Paragraphs>
  <Slides>20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Главное мероприятие</vt:lpstr>
      <vt:lpstr>  Снайперы Великой Отечественной войны</vt:lpstr>
      <vt:lpstr>план</vt:lpstr>
      <vt:lpstr>Презентация PowerPoint</vt:lpstr>
      <vt:lpstr>Презентация PowerPoint</vt:lpstr>
      <vt:lpstr>Презентация PowerPoint</vt:lpstr>
      <vt:lpstr>Презентация PowerPoint</vt:lpstr>
      <vt:lpstr>Что же нужно для того,  чтобы стать снайпером? </vt:lpstr>
      <vt:lpstr> Снайперское оружие времен ВЕЛИКОЙ ОТЕЧЕСТВЕННОЙ ВОЙНЫ.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Саня Белый</dc:creator>
  <cp:lastModifiedBy>user</cp:lastModifiedBy>
  <cp:revision>18</cp:revision>
  <dcterms:created xsi:type="dcterms:W3CDTF">2020-04-13T15:51:37Z</dcterms:created>
  <dcterms:modified xsi:type="dcterms:W3CDTF">2020-04-15T19:25:30Z</dcterms:modified>
</cp:coreProperties>
</file>